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Arial Black"/>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DC137C-A32F-49AE-B173-BAA6EF28B2CF}">
  <a:tblStyle styleId="{EFDC137C-A32F-49AE-B173-BAA6EF28B2C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ArialBlack-regular.fntdata"/><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dc51bae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29dc51baec8_0_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f77ae5a5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9f77ae5a5d_0_5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f77ae5a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9f77ae5a5d_0_6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9f77ae5a5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29f77ae5a5d_0_7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f77ae5a5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29f77ae5a5d_0_7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f77ae5a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9f77ae5a5d_0_85: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9f77ae5a5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29f77ae5a5d_0_9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9f77ae5a5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9f77ae5a5d_0_10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f77ae5a5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9f77ae5a5d_0_11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9f77ae5a5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9f77ae5a5d_0_12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f77ae5a5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9f77ae5a5d_0_13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dc51baec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29dc51baec8_0_7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f77ae5a5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9f77ae5a5d_0_14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9f77ae5a5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9f77ae5a5d_0_15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f77ae5a5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9f77ae5a5d_0_16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f77ae5a5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9f77ae5a5d_0_17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f77ae5a5d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9f77ae5a5d_0_19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f77ae5a5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9f77ae5a5d_0_18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9f77ae5a5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9f77ae5a5d_0_19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9f77ae5a5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9f77ae5a5d_0_20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9f77ae5a5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9f77ae5a5d_0_21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f77ae5a5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9f77ae5a5d_0_22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dd2267f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29dd2267f4b_0_2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f77ae5a5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9f77ae5a5d_0_229: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f77ae5a5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9f77ae5a5d_0_24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9f77ae5a5d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9f77ae5a5d_0_23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f77ae5a5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9f77ae5a5d_0_25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f77ae5a5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9f77ae5a5d_0_26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f77ae5a5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9f77ae5a5d_0_26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f77ae5a5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9f77ae5a5d_0_27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f77ae5a5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9f77ae5a5d_0_28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f77ae5a5d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9f77ae5a5d_0_29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9f77ae5a5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9f77ae5a5d_0_30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f77ae5a5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29f77ae5a5d_0_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f77ae5a5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29f77ae5a5d_0_17: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f77ae5a5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29f77ae5a5d_0_1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f77ae5a5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29f77ae5a5d_0_3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f77ae5a5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9f77ae5a5d_0_4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f77ae5a5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9f77ae5a5d_0_5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7688785" y="4684941"/>
            <a:ext cx="1268788" cy="320191"/>
          </a:xfrm>
          <a:prstGeom prst="rect">
            <a:avLst/>
          </a:prstGeom>
          <a:noFill/>
          <a:ln>
            <a:noFill/>
          </a:ln>
        </p:spPr>
      </p:pic>
      <p:sp>
        <p:nvSpPr>
          <p:cNvPr id="53" name="Google Shape;53;p13"/>
          <p:cNvSpPr txBox="1"/>
          <p:nvPr>
            <p:ph type="ctrTitle"/>
          </p:nvPr>
        </p:nvSpPr>
        <p:spPr>
          <a:xfrm>
            <a:off x="2186490" y="1946005"/>
            <a:ext cx="4771200" cy="922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3800">
                <a:solidFill>
                  <a:schemeClr val="lt1"/>
                </a:solidFill>
                <a:latin typeface="Arial Black"/>
                <a:ea typeface="Arial Black"/>
                <a:cs typeface="Arial Black"/>
                <a:sym typeface="Arial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5" name="Google Shape;55;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100"/>
              <a:buNone/>
              <a:defRPr sz="1100">
                <a:solidFill>
                  <a:srgbClr val="888888"/>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56" name="Google Shape;56;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100"/>
              <a:buNone/>
              <a:defRPr sz="1100">
                <a:solidFill>
                  <a:srgbClr val="888888"/>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57" name="Google Shape;57;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14"/>
          <p:cNvSpPr txBox="1"/>
          <p:nvPr>
            <p:ph type="title"/>
          </p:nvPr>
        </p:nvSpPr>
        <p:spPr>
          <a:xfrm>
            <a:off x="683419" y="441873"/>
            <a:ext cx="6647100" cy="5907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3800">
                <a:solidFill>
                  <a:schemeClr val="lt1"/>
                </a:solidFill>
                <a:latin typeface="Arial Black"/>
                <a:ea typeface="Arial Black"/>
                <a:cs typeface="Arial Black"/>
                <a:sym typeface="Arial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4"/>
          <p:cNvSpPr txBox="1"/>
          <p:nvPr>
            <p:ph idx="1" type="body"/>
          </p:nvPr>
        </p:nvSpPr>
        <p:spPr>
          <a:xfrm>
            <a:off x="683419" y="1384516"/>
            <a:ext cx="7614600" cy="23766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800"/>
              <a:buNone/>
              <a:defRPr b="0" i="0" sz="1700">
                <a:solidFill>
                  <a:srgbClr val="FFFF00"/>
                </a:solidFill>
                <a:latin typeface="Lucida Sans"/>
                <a:ea typeface="Lucida Sans"/>
                <a:cs typeface="Lucida Sans"/>
                <a:sym typeface="Lucida Sans"/>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61" name="Google Shape;61;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100"/>
              <a:buNone/>
              <a:defRPr sz="1100">
                <a:solidFill>
                  <a:srgbClr val="888888"/>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62" name="Google Shape;62;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100"/>
              <a:buNone/>
              <a:defRPr sz="1100">
                <a:solidFill>
                  <a:srgbClr val="888888"/>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63" name="Google Shape;63;p14"/>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431325" y="931444"/>
            <a:ext cx="8281500" cy="1825800"/>
          </a:xfrm>
          <a:prstGeom prst="rect">
            <a:avLst/>
          </a:prstGeom>
          <a:noFill/>
          <a:ln>
            <a:noFill/>
          </a:ln>
        </p:spPr>
        <p:txBody>
          <a:bodyPr anchorCtr="0" anchor="t" bIns="0" lIns="0" spcFirstLastPara="1" rIns="0" wrap="square" tIns="9525">
            <a:spAutoFit/>
          </a:bodyPr>
          <a:lstStyle/>
          <a:p>
            <a:pPr indent="0" lvl="0" marL="12700" rtl="0" algn="ctr">
              <a:lnSpc>
                <a:spcPct val="100000"/>
              </a:lnSpc>
              <a:spcBef>
                <a:spcPts val="0"/>
              </a:spcBef>
              <a:spcAft>
                <a:spcPts val="0"/>
              </a:spcAft>
              <a:buNone/>
            </a:pPr>
            <a:r>
              <a:rPr lang="en" sz="5900"/>
              <a:t>Rules and Prototypes</a:t>
            </a:r>
            <a:endParaRPr sz="5900"/>
          </a:p>
        </p:txBody>
      </p:sp>
      <p:sp>
        <p:nvSpPr>
          <p:cNvPr id="69" name="Google Shape;69;p15"/>
          <p:cNvSpPr txBox="1"/>
          <p:nvPr/>
        </p:nvSpPr>
        <p:spPr>
          <a:xfrm>
            <a:off x="3744130" y="3109917"/>
            <a:ext cx="1653000" cy="2559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sz="1600">
                <a:solidFill>
                  <a:srgbClr val="FFFFFF"/>
                </a:solidFill>
                <a:latin typeface="Lucida Sans"/>
                <a:ea typeface="Lucida Sans"/>
                <a:cs typeface="Lucida Sans"/>
                <a:sym typeface="Lucida Sans"/>
              </a:rPr>
              <a:t>Mack 2023</a:t>
            </a:r>
            <a:endParaRPr sz="1600">
              <a:latin typeface="Lucida Sans"/>
              <a:ea typeface="Lucida Sans"/>
              <a:cs typeface="Lucida Sans"/>
              <a:sym typeface="Lucida Sans"/>
            </a:endParaRPr>
          </a:p>
        </p:txBody>
      </p:sp>
      <p:sp>
        <p:nvSpPr>
          <p:cNvPr id="70" name="Google Shape;70;p15"/>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The Four* C’s of Good Rules</a:t>
            </a:r>
            <a:endParaRPr sz="3600"/>
          </a:p>
        </p:txBody>
      </p:sp>
      <p:sp>
        <p:nvSpPr>
          <p:cNvPr id="135" name="Google Shape;135;p24"/>
          <p:cNvSpPr txBox="1"/>
          <p:nvPr/>
        </p:nvSpPr>
        <p:spPr>
          <a:xfrm>
            <a:off x="410225" y="1171824"/>
            <a:ext cx="8320800" cy="2503200"/>
          </a:xfrm>
          <a:prstGeom prst="rect">
            <a:avLst/>
          </a:prstGeom>
          <a:noFill/>
          <a:ln>
            <a:noFill/>
          </a:ln>
        </p:spPr>
        <p:txBody>
          <a:bodyPr anchorCtr="0" anchor="t" bIns="0" lIns="0" spcFirstLastPara="1" rIns="0" wrap="square" tIns="9525">
            <a:spAutoFit/>
          </a:bodyPr>
          <a:lstStyle/>
          <a:p>
            <a:pPr indent="0" lvl="0" marL="457200" rtl="0" algn="l">
              <a:spcBef>
                <a:spcPts val="0"/>
              </a:spcBef>
              <a:spcAft>
                <a:spcPts val="0"/>
              </a:spcAft>
              <a:buNone/>
            </a:pPr>
            <a:r>
              <a:rPr b="1" lang="en" sz="1800">
                <a:solidFill>
                  <a:srgbClr val="FFFFFF"/>
                </a:solidFill>
                <a:latin typeface="Lucida Sans"/>
                <a:ea typeface="Lucida Sans"/>
                <a:cs typeface="Lucida Sans"/>
                <a:sym typeface="Lucida Sans"/>
              </a:rPr>
              <a:t>Consistent: </a:t>
            </a:r>
            <a:r>
              <a:rPr lang="en" sz="1800">
                <a:solidFill>
                  <a:srgbClr val="FFFFFF"/>
                </a:solidFill>
                <a:latin typeface="Lucida Sans"/>
                <a:ea typeface="Lucida Sans"/>
                <a:cs typeface="Lucida Sans"/>
                <a:sym typeface="Lucida Sans"/>
              </a:rPr>
              <a:t>Use the same structure and terminology throughout the rules.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Clr>
                <a:schemeClr val="dk1"/>
              </a:buClr>
              <a:buSzPts val="1100"/>
              <a:buFont typeface="Arial"/>
              <a:buNone/>
            </a:pPr>
            <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Terminology needs to be consistent.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Clr>
                <a:schemeClr val="dk1"/>
              </a:buClr>
              <a:buSzPts val="1100"/>
              <a:buFont typeface="Arial"/>
              <a:buNone/>
            </a:pPr>
            <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Using two different terms for the same thing, or the same term for different things, is bound to cause confusion -- don't do that!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Clr>
                <a:schemeClr val="dk1"/>
              </a:buClr>
              <a:buSzPts val="1100"/>
              <a:buFont typeface="Arial"/>
              <a:buNone/>
            </a:pPr>
            <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Define your terms at the beginning, and stick with them.</a:t>
            </a:r>
            <a:endParaRPr sz="1800">
              <a:solidFill>
                <a:srgbClr val="FFFFFF"/>
              </a:solidFill>
              <a:latin typeface="Lucida Sans"/>
              <a:ea typeface="Lucida Sans"/>
              <a:cs typeface="Lucida Sans"/>
              <a:sym typeface="Lucida Sans"/>
            </a:endParaRPr>
          </a:p>
        </p:txBody>
      </p:sp>
      <p:sp>
        <p:nvSpPr>
          <p:cNvPr id="136" name="Google Shape;136;p24"/>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The Four* C’s of Good Rules</a:t>
            </a:r>
            <a:endParaRPr sz="3600"/>
          </a:p>
        </p:txBody>
      </p:sp>
      <p:sp>
        <p:nvSpPr>
          <p:cNvPr id="142" name="Google Shape;142;p25"/>
          <p:cNvSpPr txBox="1"/>
          <p:nvPr/>
        </p:nvSpPr>
        <p:spPr>
          <a:xfrm>
            <a:off x="410225" y="1171824"/>
            <a:ext cx="8320800" cy="3057300"/>
          </a:xfrm>
          <a:prstGeom prst="rect">
            <a:avLst/>
          </a:prstGeom>
          <a:noFill/>
          <a:ln>
            <a:noFill/>
          </a:ln>
        </p:spPr>
        <p:txBody>
          <a:bodyPr anchorCtr="0" anchor="t" bIns="0" lIns="0" spcFirstLastPara="1" rIns="0" wrap="square" tIns="9525">
            <a:spAutoFit/>
          </a:bodyPr>
          <a:lstStyle/>
          <a:p>
            <a:pPr indent="0" lvl="0" marL="457200" rtl="0" algn="l">
              <a:spcBef>
                <a:spcPts val="0"/>
              </a:spcBef>
              <a:spcAft>
                <a:spcPts val="0"/>
              </a:spcAft>
              <a:buNone/>
            </a:pPr>
            <a:r>
              <a:rPr b="1" lang="en" sz="1800">
                <a:solidFill>
                  <a:srgbClr val="FFFFFF"/>
                </a:solidFill>
                <a:latin typeface="Lucida Sans"/>
                <a:ea typeface="Lucida Sans"/>
                <a:cs typeface="Lucida Sans"/>
                <a:sym typeface="Lucida Sans"/>
              </a:rPr>
              <a:t>Concise: </a:t>
            </a:r>
            <a:r>
              <a:rPr lang="en" sz="1800">
                <a:solidFill>
                  <a:srgbClr val="FFFFFF"/>
                </a:solidFill>
                <a:latin typeface="Lucida Sans"/>
                <a:ea typeface="Lucida Sans"/>
                <a:cs typeface="Lucida Sans"/>
                <a:sym typeface="Lucida Sans"/>
              </a:rPr>
              <a:t>Write bluntly and directly.  Be specific.</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When writing rules you have to be a straightforward and clear.</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The reader must understand exactly what you are talking about without question.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There is no room for interpretation in rules so word choice must be assertive as to remove all doubt.</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Use second person, imperative sentences.</a:t>
            </a:r>
            <a:endParaRPr sz="1800">
              <a:solidFill>
                <a:srgbClr val="FFFFFF"/>
              </a:solidFill>
              <a:latin typeface="Lucida Sans"/>
              <a:ea typeface="Lucida Sans"/>
              <a:cs typeface="Lucida Sans"/>
              <a:sym typeface="Lucida Sans"/>
            </a:endParaRPr>
          </a:p>
        </p:txBody>
      </p:sp>
      <p:sp>
        <p:nvSpPr>
          <p:cNvPr id="143" name="Google Shape;143;p25"/>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The Four* C’s of Good Rules</a:t>
            </a:r>
            <a:endParaRPr sz="3600"/>
          </a:p>
        </p:txBody>
      </p:sp>
      <p:sp>
        <p:nvSpPr>
          <p:cNvPr id="149" name="Google Shape;149;p26"/>
          <p:cNvSpPr txBox="1"/>
          <p:nvPr/>
        </p:nvSpPr>
        <p:spPr>
          <a:xfrm>
            <a:off x="410225" y="1171824"/>
            <a:ext cx="8320800" cy="1949100"/>
          </a:xfrm>
          <a:prstGeom prst="rect">
            <a:avLst/>
          </a:prstGeom>
          <a:noFill/>
          <a:ln>
            <a:noFill/>
          </a:ln>
        </p:spPr>
        <p:txBody>
          <a:bodyPr anchorCtr="0" anchor="t" bIns="0" lIns="0" spcFirstLastPara="1" rIns="0" wrap="square" tIns="9525">
            <a:spAutoFit/>
          </a:bodyPr>
          <a:lstStyle/>
          <a:p>
            <a:pPr indent="0" lvl="0" marL="457200" rtl="0" algn="l">
              <a:spcBef>
                <a:spcPts val="0"/>
              </a:spcBef>
              <a:spcAft>
                <a:spcPts val="0"/>
              </a:spcAft>
              <a:buNone/>
            </a:pPr>
            <a:r>
              <a:rPr b="1" lang="en" sz="1800">
                <a:solidFill>
                  <a:srgbClr val="FFFFFF"/>
                </a:solidFill>
                <a:latin typeface="Lucida Sans"/>
                <a:ea typeface="Lucida Sans"/>
                <a:cs typeface="Lucida Sans"/>
                <a:sym typeface="Lucida Sans"/>
              </a:rPr>
              <a:t>Complete: </a:t>
            </a:r>
            <a:r>
              <a:rPr lang="en" sz="1800">
                <a:solidFill>
                  <a:srgbClr val="FFFFFF"/>
                </a:solidFill>
                <a:latin typeface="Lucida Sans"/>
                <a:ea typeface="Lucida Sans"/>
                <a:cs typeface="Lucida Sans"/>
                <a:sym typeface="Lucida Sans"/>
              </a:rPr>
              <a:t>The written rule set contains all of the game’s rules.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Record yourself teaching the rules, then use that recording to help you write your first draft.</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Think about what information players need to know--you have to put yourself in their shoes.</a:t>
            </a:r>
            <a:endParaRPr sz="1800">
              <a:solidFill>
                <a:srgbClr val="FFFFFF"/>
              </a:solidFill>
              <a:latin typeface="Lucida Sans"/>
              <a:ea typeface="Lucida Sans"/>
              <a:cs typeface="Lucida Sans"/>
              <a:sym typeface="Lucida Sans"/>
            </a:endParaRPr>
          </a:p>
        </p:txBody>
      </p:sp>
      <p:sp>
        <p:nvSpPr>
          <p:cNvPr id="150" name="Google Shape;150;p26"/>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Complete: Use Diagrams! </a:t>
            </a:r>
            <a:endParaRPr sz="3600"/>
          </a:p>
        </p:txBody>
      </p:sp>
      <p:sp>
        <p:nvSpPr>
          <p:cNvPr id="156" name="Google Shape;156;p27"/>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pic>
        <p:nvPicPr>
          <p:cNvPr id="157" name="Google Shape;157;p27"/>
          <p:cNvPicPr preferRelativeResize="0"/>
          <p:nvPr/>
        </p:nvPicPr>
        <p:blipFill rotWithShape="1">
          <a:blip r:embed="rId3">
            <a:alphaModFix/>
          </a:blip>
          <a:srcRect b="0" l="0" r="0" t="0"/>
          <a:stretch/>
        </p:blipFill>
        <p:spPr>
          <a:xfrm>
            <a:off x="734825" y="797300"/>
            <a:ext cx="7674343" cy="41015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Don’t assume</a:t>
            </a:r>
            <a:endParaRPr sz="3600"/>
          </a:p>
        </p:txBody>
      </p:sp>
      <p:sp>
        <p:nvSpPr>
          <p:cNvPr id="163" name="Google Shape;163;p28"/>
          <p:cNvSpPr txBox="1"/>
          <p:nvPr/>
        </p:nvSpPr>
        <p:spPr>
          <a:xfrm>
            <a:off x="410225" y="1171824"/>
            <a:ext cx="8320800" cy="2868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Players will understand what you mean or need them to do! </a:t>
            </a:r>
            <a:r>
              <a:rPr b="1" lang="en" sz="1800">
                <a:solidFill>
                  <a:srgbClr val="FFFFFF"/>
                </a:solidFill>
                <a:latin typeface="Lucida Sans"/>
                <a:ea typeface="Lucida Sans"/>
                <a:cs typeface="Lucida Sans"/>
                <a:sym typeface="Lucida Sans"/>
              </a:rPr>
              <a:t> </a:t>
            </a:r>
            <a:endParaRPr sz="1800">
              <a:solidFill>
                <a:srgbClr val="FFFFFF"/>
              </a:solidFill>
              <a:latin typeface="Lucida Sans"/>
              <a:ea typeface="Lucida Sans"/>
              <a:cs typeface="Lucida Sans"/>
              <a:sym typeface="Lucida Sans"/>
            </a:endParaRPr>
          </a:p>
        </p:txBody>
      </p:sp>
      <p:sp>
        <p:nvSpPr>
          <p:cNvPr id="164" name="Google Shape;164;p28"/>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pic>
        <p:nvPicPr>
          <p:cNvPr id="165" name="Google Shape;165;p28"/>
          <p:cNvPicPr preferRelativeResize="0"/>
          <p:nvPr/>
        </p:nvPicPr>
        <p:blipFill rotWithShape="1">
          <a:blip r:embed="rId3">
            <a:alphaModFix/>
          </a:blip>
          <a:srcRect b="0" l="0" r="0" t="0"/>
          <a:stretch/>
        </p:blipFill>
        <p:spPr>
          <a:xfrm>
            <a:off x="3142000" y="2153425"/>
            <a:ext cx="2859993" cy="20356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ctrTitle"/>
          </p:nvPr>
        </p:nvSpPr>
        <p:spPr>
          <a:xfrm>
            <a:off x="431250" y="2221244"/>
            <a:ext cx="8281500" cy="563700"/>
          </a:xfrm>
          <a:prstGeom prst="rect">
            <a:avLst/>
          </a:prstGeom>
          <a:noFill/>
          <a:ln>
            <a:noFill/>
          </a:ln>
        </p:spPr>
        <p:txBody>
          <a:bodyPr anchorCtr="0" anchor="t" bIns="0" lIns="0" spcFirstLastPara="1" rIns="0" wrap="square" tIns="9525">
            <a:spAutoFit/>
          </a:bodyPr>
          <a:lstStyle/>
          <a:p>
            <a:pPr indent="0" lvl="0" marL="12700" rtl="0" algn="ctr">
              <a:spcBef>
                <a:spcPts val="0"/>
              </a:spcBef>
              <a:spcAft>
                <a:spcPts val="0"/>
              </a:spcAft>
              <a:buClr>
                <a:schemeClr val="dk1"/>
              </a:buClr>
              <a:buSzPts val="1100"/>
              <a:buFont typeface="Arial"/>
              <a:buNone/>
            </a:pPr>
            <a:r>
              <a:rPr lang="en" sz="3600"/>
              <a:t>Essential Game Rule Elements</a:t>
            </a:r>
            <a:endParaRPr sz="3600"/>
          </a:p>
        </p:txBody>
      </p:sp>
      <p:sp>
        <p:nvSpPr>
          <p:cNvPr id="171" name="Google Shape;171;p29"/>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Title</a:t>
            </a:r>
            <a:endParaRPr sz="3600"/>
          </a:p>
        </p:txBody>
      </p:sp>
      <p:sp>
        <p:nvSpPr>
          <p:cNvPr id="177" name="Google Shape;177;p30"/>
          <p:cNvSpPr txBox="1"/>
          <p:nvPr/>
        </p:nvSpPr>
        <p:spPr>
          <a:xfrm>
            <a:off x="410225" y="1171824"/>
            <a:ext cx="8320800" cy="5637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What are you going to call the game that attracts attention and conveys the theme of the game?</a:t>
            </a:r>
            <a:endParaRPr sz="1800">
              <a:solidFill>
                <a:srgbClr val="FFFFFF"/>
              </a:solidFill>
              <a:latin typeface="Lucida Sans"/>
              <a:ea typeface="Lucida Sans"/>
              <a:cs typeface="Lucida Sans"/>
              <a:sym typeface="Lucida Sans"/>
            </a:endParaRPr>
          </a:p>
        </p:txBody>
      </p:sp>
      <p:sp>
        <p:nvSpPr>
          <p:cNvPr id="178" name="Google Shape;178;p30"/>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pic>
        <p:nvPicPr>
          <p:cNvPr id="179" name="Google Shape;179;p30"/>
          <p:cNvPicPr preferRelativeResize="0"/>
          <p:nvPr/>
        </p:nvPicPr>
        <p:blipFill rotWithShape="1">
          <a:blip r:embed="rId3">
            <a:alphaModFix/>
          </a:blip>
          <a:srcRect b="0" l="0" r="0" t="0"/>
          <a:stretch/>
        </p:blipFill>
        <p:spPr>
          <a:xfrm>
            <a:off x="2847163" y="2648919"/>
            <a:ext cx="3350725" cy="162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Story</a:t>
            </a:r>
            <a:endParaRPr sz="3600"/>
          </a:p>
        </p:txBody>
      </p:sp>
      <p:sp>
        <p:nvSpPr>
          <p:cNvPr id="185" name="Google Shape;185;p31"/>
          <p:cNvSpPr txBox="1"/>
          <p:nvPr/>
        </p:nvSpPr>
        <p:spPr>
          <a:xfrm>
            <a:off x="410225" y="1171824"/>
            <a:ext cx="8320800" cy="5637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A paragraph or so long story that provides a context for the game to get players excited and to provide an overall perspective on the game.</a:t>
            </a:r>
            <a:endParaRPr sz="1800">
              <a:solidFill>
                <a:srgbClr val="FFFFFF"/>
              </a:solidFill>
              <a:latin typeface="Lucida Sans"/>
              <a:ea typeface="Lucida Sans"/>
              <a:cs typeface="Lucida Sans"/>
              <a:sym typeface="Lucida Sans"/>
            </a:endParaRPr>
          </a:p>
        </p:txBody>
      </p:sp>
      <p:sp>
        <p:nvSpPr>
          <p:cNvPr id="186" name="Google Shape;186;p31"/>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pic>
        <p:nvPicPr>
          <p:cNvPr id="187" name="Google Shape;187;p31"/>
          <p:cNvPicPr preferRelativeResize="0"/>
          <p:nvPr/>
        </p:nvPicPr>
        <p:blipFill rotWithShape="1">
          <a:blip r:embed="rId3">
            <a:alphaModFix/>
          </a:blip>
          <a:srcRect b="0" l="0" r="0" t="0"/>
          <a:stretch/>
        </p:blipFill>
        <p:spPr>
          <a:xfrm>
            <a:off x="246552" y="2903300"/>
            <a:ext cx="8650900" cy="1335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Player Objectives</a:t>
            </a:r>
            <a:endParaRPr sz="3600"/>
          </a:p>
        </p:txBody>
      </p:sp>
      <p:sp>
        <p:nvSpPr>
          <p:cNvPr id="193" name="Google Shape;193;p32"/>
          <p:cNvSpPr txBox="1"/>
          <p:nvPr/>
        </p:nvSpPr>
        <p:spPr>
          <a:xfrm>
            <a:off x="410225" y="1171824"/>
            <a:ext cx="8320800" cy="16719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Explain the role players are taking on.</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Explain what players will do during the game. This should cover the main actions and events of the game.</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Explain how the player wins in general.</a:t>
            </a:r>
            <a:endParaRPr sz="1800">
              <a:solidFill>
                <a:srgbClr val="FFFFFF"/>
              </a:solidFill>
              <a:latin typeface="Lucida Sans"/>
              <a:ea typeface="Lucida Sans"/>
              <a:cs typeface="Lucida Sans"/>
              <a:sym typeface="Lucida Sans"/>
            </a:endParaRPr>
          </a:p>
        </p:txBody>
      </p:sp>
      <p:sp>
        <p:nvSpPr>
          <p:cNvPr id="194" name="Google Shape;194;p32"/>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Components</a:t>
            </a:r>
            <a:endParaRPr sz="3600"/>
          </a:p>
        </p:txBody>
      </p:sp>
      <p:sp>
        <p:nvSpPr>
          <p:cNvPr id="200" name="Google Shape;200;p33"/>
          <p:cNvSpPr txBox="1"/>
          <p:nvPr/>
        </p:nvSpPr>
        <p:spPr>
          <a:xfrm>
            <a:off x="410225" y="1171824"/>
            <a:ext cx="8320800" cy="2868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A list of exact quantities of all types of game bits.</a:t>
            </a:r>
            <a:endParaRPr sz="1800">
              <a:solidFill>
                <a:srgbClr val="FFFFFF"/>
              </a:solidFill>
              <a:latin typeface="Lucida Sans"/>
              <a:ea typeface="Lucida Sans"/>
              <a:cs typeface="Lucida Sans"/>
              <a:sym typeface="Lucida Sans"/>
            </a:endParaRPr>
          </a:p>
        </p:txBody>
      </p:sp>
      <p:sp>
        <p:nvSpPr>
          <p:cNvPr id="201" name="Google Shape;201;p33"/>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pic>
        <p:nvPicPr>
          <p:cNvPr id="202" name="Google Shape;202;p33"/>
          <p:cNvPicPr preferRelativeResize="0"/>
          <p:nvPr/>
        </p:nvPicPr>
        <p:blipFill rotWithShape="1">
          <a:blip r:embed="rId3">
            <a:alphaModFix/>
          </a:blip>
          <a:srcRect b="0" l="0" r="0" t="0"/>
          <a:stretch/>
        </p:blipFill>
        <p:spPr>
          <a:xfrm>
            <a:off x="2098122" y="1969200"/>
            <a:ext cx="4944999" cy="2656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ctrTitle"/>
          </p:nvPr>
        </p:nvSpPr>
        <p:spPr>
          <a:xfrm>
            <a:off x="429875" y="160694"/>
            <a:ext cx="8281500" cy="9177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en" sz="5900"/>
              <a:t>Learning Objectives</a:t>
            </a:r>
            <a:endParaRPr sz="5900"/>
          </a:p>
        </p:txBody>
      </p:sp>
      <p:sp>
        <p:nvSpPr>
          <p:cNvPr id="76" name="Google Shape;76;p16"/>
          <p:cNvSpPr txBox="1"/>
          <p:nvPr/>
        </p:nvSpPr>
        <p:spPr>
          <a:xfrm>
            <a:off x="429875" y="1039075"/>
            <a:ext cx="8281500" cy="3950100"/>
          </a:xfrm>
          <a:prstGeom prst="rect">
            <a:avLst/>
          </a:prstGeom>
          <a:noFill/>
          <a:ln>
            <a:noFill/>
          </a:ln>
        </p:spPr>
        <p:txBody>
          <a:bodyPr anchorCtr="0" anchor="t" bIns="0" lIns="0" spcFirstLastPara="1" rIns="0" wrap="square" tIns="9525">
            <a:spAutoFit/>
          </a:bodyPr>
          <a:lstStyle/>
          <a:p>
            <a:pPr indent="-330200" lvl="0" marL="457200" rtl="0" algn="l">
              <a:spcBef>
                <a:spcPts val="0"/>
              </a:spcBef>
              <a:spcAft>
                <a:spcPts val="0"/>
              </a:spcAft>
              <a:buClr>
                <a:srgbClr val="FFFFFF"/>
              </a:buClr>
              <a:buSzPts val="1600"/>
              <a:buFont typeface="Lucida Sans"/>
              <a:buChar char="●"/>
            </a:pPr>
            <a:r>
              <a:rPr lang="en" sz="1600">
                <a:solidFill>
                  <a:srgbClr val="FFFFFF"/>
                </a:solidFill>
                <a:latin typeface="Lucida Sans"/>
                <a:ea typeface="Lucida Sans"/>
                <a:cs typeface="Lucida Sans"/>
                <a:sym typeface="Lucida Sans"/>
              </a:rPr>
              <a:t>Paper prototypes are fast, cheap tools that game designers use to emulate the game experience.</a:t>
            </a:r>
            <a:endParaRPr sz="16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600">
              <a:solidFill>
                <a:srgbClr val="FFFFFF"/>
              </a:solidFill>
              <a:latin typeface="Lucida Sans"/>
              <a:ea typeface="Lucida Sans"/>
              <a:cs typeface="Lucida Sans"/>
              <a:sym typeface="Lucida Sans"/>
            </a:endParaRPr>
          </a:p>
          <a:p>
            <a:pPr indent="-330200" lvl="0" marL="457200" rtl="0" algn="l">
              <a:spcBef>
                <a:spcPts val="0"/>
              </a:spcBef>
              <a:spcAft>
                <a:spcPts val="0"/>
              </a:spcAft>
              <a:buClr>
                <a:srgbClr val="FFFFFF"/>
              </a:buClr>
              <a:buSzPts val="1600"/>
              <a:buFont typeface="Lucida Sans"/>
              <a:buChar char="●"/>
            </a:pPr>
            <a:r>
              <a:rPr lang="en" sz="1600">
                <a:solidFill>
                  <a:srgbClr val="FFFFFF"/>
                </a:solidFill>
                <a:latin typeface="Lucida Sans"/>
                <a:ea typeface="Lucida Sans"/>
                <a:cs typeface="Lucida Sans"/>
                <a:sym typeface="Lucida Sans"/>
              </a:rPr>
              <a:t>Certain game mechanics are easier to prototype than others.</a:t>
            </a:r>
            <a:endParaRPr sz="16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600">
              <a:solidFill>
                <a:srgbClr val="FFFFFF"/>
              </a:solidFill>
              <a:latin typeface="Lucida Sans"/>
              <a:ea typeface="Lucida Sans"/>
              <a:cs typeface="Lucida Sans"/>
              <a:sym typeface="Lucida Sans"/>
            </a:endParaRPr>
          </a:p>
          <a:p>
            <a:pPr indent="-330200" lvl="0" marL="457200" rtl="0" algn="l">
              <a:spcBef>
                <a:spcPts val="0"/>
              </a:spcBef>
              <a:spcAft>
                <a:spcPts val="0"/>
              </a:spcAft>
              <a:buClr>
                <a:srgbClr val="FFFFFF"/>
              </a:buClr>
              <a:buSzPts val="1600"/>
              <a:buFont typeface="Lucida Sans"/>
              <a:buChar char="●"/>
            </a:pPr>
            <a:r>
              <a:rPr lang="en" sz="1600">
                <a:solidFill>
                  <a:srgbClr val="FFFFFF"/>
                </a:solidFill>
                <a:latin typeface="Lucida Sans"/>
                <a:ea typeface="Lucida Sans"/>
                <a:cs typeface="Lucida Sans"/>
                <a:sym typeface="Lucida Sans"/>
              </a:rPr>
              <a:t>While paper prototyping, game designers must use creative, alternative approaches to emulate the game experience.</a:t>
            </a:r>
            <a:endParaRPr sz="16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600">
              <a:solidFill>
                <a:srgbClr val="FFFFFF"/>
              </a:solidFill>
              <a:latin typeface="Lucida Sans"/>
              <a:ea typeface="Lucida Sans"/>
              <a:cs typeface="Lucida Sans"/>
              <a:sym typeface="Lucida Sans"/>
            </a:endParaRPr>
          </a:p>
          <a:p>
            <a:pPr indent="-330200" lvl="0" marL="457200" rtl="0" algn="l">
              <a:spcBef>
                <a:spcPts val="0"/>
              </a:spcBef>
              <a:spcAft>
                <a:spcPts val="0"/>
              </a:spcAft>
              <a:buClr>
                <a:srgbClr val="FFFFFF"/>
              </a:buClr>
              <a:buSzPts val="1600"/>
              <a:buFont typeface="Lucida Sans"/>
              <a:buChar char="●"/>
            </a:pPr>
            <a:r>
              <a:rPr lang="en" sz="1600">
                <a:solidFill>
                  <a:srgbClr val="FFFFFF"/>
                </a:solidFill>
                <a:latin typeface="Lucida Sans"/>
                <a:ea typeface="Lucida Sans"/>
                <a:cs typeface="Lucida Sans"/>
                <a:sym typeface="Lucida Sans"/>
              </a:rPr>
              <a:t>Students will understand the importance of clear and concise rules in board game design.</a:t>
            </a:r>
            <a:endParaRPr sz="16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600">
              <a:solidFill>
                <a:srgbClr val="FFFFFF"/>
              </a:solidFill>
              <a:latin typeface="Lucida Sans"/>
              <a:ea typeface="Lucida Sans"/>
              <a:cs typeface="Lucida Sans"/>
              <a:sym typeface="Lucida Sans"/>
            </a:endParaRPr>
          </a:p>
          <a:p>
            <a:pPr indent="-330200" lvl="0" marL="457200" rtl="0" algn="l">
              <a:spcBef>
                <a:spcPts val="0"/>
              </a:spcBef>
              <a:spcAft>
                <a:spcPts val="0"/>
              </a:spcAft>
              <a:buClr>
                <a:srgbClr val="FFFFFF"/>
              </a:buClr>
              <a:buSzPts val="1600"/>
              <a:buFont typeface="Lucida Sans"/>
              <a:buChar char="●"/>
            </a:pPr>
            <a:r>
              <a:rPr lang="en" sz="1600">
                <a:solidFill>
                  <a:srgbClr val="FFFFFF"/>
                </a:solidFill>
                <a:latin typeface="Lucida Sans"/>
                <a:ea typeface="Lucida Sans"/>
                <a:cs typeface="Lucida Sans"/>
                <a:sym typeface="Lucida Sans"/>
              </a:rPr>
              <a:t>Students will learn strategies for writing clear and concise rules for a board game.</a:t>
            </a:r>
            <a:endParaRPr sz="16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600">
              <a:solidFill>
                <a:srgbClr val="FFFFFF"/>
              </a:solidFill>
              <a:latin typeface="Lucida Sans"/>
              <a:ea typeface="Lucida Sans"/>
              <a:cs typeface="Lucida Sans"/>
              <a:sym typeface="Lucida Sans"/>
            </a:endParaRPr>
          </a:p>
          <a:p>
            <a:pPr indent="-330200" lvl="0" marL="457200" rtl="0" algn="l">
              <a:spcBef>
                <a:spcPts val="0"/>
              </a:spcBef>
              <a:spcAft>
                <a:spcPts val="0"/>
              </a:spcAft>
              <a:buClr>
                <a:srgbClr val="FFFFFF"/>
              </a:buClr>
              <a:buSzPts val="1600"/>
              <a:buFont typeface="Lucida Sans"/>
              <a:buChar char="●"/>
            </a:pPr>
            <a:r>
              <a:rPr lang="en" sz="1600">
                <a:solidFill>
                  <a:srgbClr val="FFFFFF"/>
                </a:solidFill>
                <a:latin typeface="Lucida Sans"/>
                <a:ea typeface="Lucida Sans"/>
                <a:cs typeface="Lucida Sans"/>
                <a:sym typeface="Lucida Sans"/>
              </a:rPr>
              <a:t>Students will practice writing clear and concise rules for a board game.</a:t>
            </a:r>
            <a:endParaRPr sz="16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600">
              <a:solidFill>
                <a:srgbClr val="FFFFFF"/>
              </a:solidFill>
              <a:latin typeface="Lucida Sans"/>
              <a:ea typeface="Lucida Sans"/>
              <a:cs typeface="Lucida Sans"/>
              <a:sym typeface="Lucida Sans"/>
            </a:endParaRPr>
          </a:p>
        </p:txBody>
      </p:sp>
      <p:sp>
        <p:nvSpPr>
          <p:cNvPr id="77" name="Google Shape;77;p16"/>
          <p:cNvSpPr/>
          <p:nvPr/>
        </p:nvSpPr>
        <p:spPr>
          <a:xfrm>
            <a:off x="7594700" y="4679425"/>
            <a:ext cx="1462800" cy="4641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Setup</a:t>
            </a:r>
            <a:endParaRPr sz="3600"/>
          </a:p>
        </p:txBody>
      </p:sp>
      <p:sp>
        <p:nvSpPr>
          <p:cNvPr id="208" name="Google Shape;208;p34"/>
          <p:cNvSpPr txBox="1"/>
          <p:nvPr/>
        </p:nvSpPr>
        <p:spPr>
          <a:xfrm>
            <a:off x="410225" y="1171824"/>
            <a:ext cx="8320800" cy="5637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How to get the game ready for play, explained clearly with diagrams or pictures.</a:t>
            </a:r>
            <a:endParaRPr sz="1800">
              <a:solidFill>
                <a:srgbClr val="FFFFFF"/>
              </a:solidFill>
              <a:latin typeface="Lucida Sans"/>
              <a:ea typeface="Lucida Sans"/>
              <a:cs typeface="Lucida Sans"/>
              <a:sym typeface="Lucida Sans"/>
            </a:endParaRPr>
          </a:p>
        </p:txBody>
      </p:sp>
      <p:sp>
        <p:nvSpPr>
          <p:cNvPr id="209" name="Google Shape;209;p34"/>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pic>
        <p:nvPicPr>
          <p:cNvPr id="210" name="Google Shape;210;p34"/>
          <p:cNvPicPr preferRelativeResize="0"/>
          <p:nvPr/>
        </p:nvPicPr>
        <p:blipFill rotWithShape="1">
          <a:blip r:embed="rId3">
            <a:alphaModFix/>
          </a:blip>
          <a:srcRect b="0" l="0" r="0" t="0"/>
          <a:stretch/>
        </p:blipFill>
        <p:spPr>
          <a:xfrm>
            <a:off x="2318207" y="2388199"/>
            <a:ext cx="4507594" cy="19628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Game Play Overview</a:t>
            </a:r>
            <a:endParaRPr sz="3600"/>
          </a:p>
        </p:txBody>
      </p:sp>
      <p:sp>
        <p:nvSpPr>
          <p:cNvPr id="216" name="Google Shape;216;p35"/>
          <p:cNvSpPr txBox="1"/>
          <p:nvPr/>
        </p:nvSpPr>
        <p:spPr>
          <a:xfrm>
            <a:off x="410225" y="1171824"/>
            <a:ext cx="8320800" cy="8409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The game play overview explains the flow of gameplay (rounds, turns, phases, etc.) and summarizes what players do in each of those stages</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 from start to completion. </a:t>
            </a:r>
            <a:endParaRPr sz="1800">
              <a:solidFill>
                <a:srgbClr val="FFFFFF"/>
              </a:solidFill>
              <a:latin typeface="Lucida Sans"/>
              <a:ea typeface="Lucida Sans"/>
              <a:cs typeface="Lucida Sans"/>
              <a:sym typeface="Lucida Sans"/>
            </a:endParaRPr>
          </a:p>
        </p:txBody>
      </p:sp>
      <p:sp>
        <p:nvSpPr>
          <p:cNvPr id="217" name="Google Shape;217;p35"/>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pic>
        <p:nvPicPr>
          <p:cNvPr id="218" name="Google Shape;218;p35"/>
          <p:cNvPicPr preferRelativeResize="0"/>
          <p:nvPr/>
        </p:nvPicPr>
        <p:blipFill rotWithShape="1">
          <a:blip r:embed="rId3">
            <a:alphaModFix/>
          </a:blip>
          <a:srcRect b="0" l="0" r="0" t="0"/>
          <a:stretch/>
        </p:blipFill>
        <p:spPr>
          <a:xfrm>
            <a:off x="152400" y="3076342"/>
            <a:ext cx="8839198" cy="1856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Game In Depth</a:t>
            </a:r>
            <a:endParaRPr sz="3600"/>
          </a:p>
        </p:txBody>
      </p:sp>
      <p:sp>
        <p:nvSpPr>
          <p:cNvPr id="224" name="Google Shape;224;p36"/>
          <p:cNvSpPr txBox="1"/>
          <p:nvPr/>
        </p:nvSpPr>
        <p:spPr>
          <a:xfrm>
            <a:off x="410225" y="1171825"/>
            <a:ext cx="5361000" cy="27804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Explain exactly what happens during each turn, action, round, etc., in a logical way.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You also should have sections dedicated to complicated subjects and their edge cases if necessary.</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Pictures and examples are essential.</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p:txBody>
      </p:sp>
      <p:sp>
        <p:nvSpPr>
          <p:cNvPr id="225" name="Google Shape;225;p36"/>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pic>
        <p:nvPicPr>
          <p:cNvPr id="226" name="Google Shape;226;p36"/>
          <p:cNvPicPr preferRelativeResize="0"/>
          <p:nvPr/>
        </p:nvPicPr>
        <p:blipFill rotWithShape="1">
          <a:blip r:embed="rId3">
            <a:alphaModFix/>
          </a:blip>
          <a:srcRect b="0" l="0" r="0" t="0"/>
          <a:stretch/>
        </p:blipFill>
        <p:spPr>
          <a:xfrm>
            <a:off x="5771213" y="724400"/>
            <a:ext cx="3209364" cy="35011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End Game Conditions</a:t>
            </a:r>
            <a:endParaRPr sz="3600"/>
          </a:p>
        </p:txBody>
      </p:sp>
      <p:sp>
        <p:nvSpPr>
          <p:cNvPr id="232" name="Google Shape;232;p37"/>
          <p:cNvSpPr txBox="1"/>
          <p:nvPr/>
        </p:nvSpPr>
        <p:spPr>
          <a:xfrm>
            <a:off x="410225" y="1171825"/>
            <a:ext cx="5361000" cy="30573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End Game Conditions explains</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how the game ends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AND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how a winner is determined</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AND</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A tiebreaker.</a:t>
            </a:r>
            <a:endParaRPr sz="1800">
              <a:solidFill>
                <a:srgbClr val="FFFFFF"/>
              </a:solidFill>
              <a:latin typeface="Lucida Sans"/>
              <a:ea typeface="Lucida Sans"/>
              <a:cs typeface="Lucida Sans"/>
              <a:sym typeface="Lucida Sans"/>
            </a:endParaRPr>
          </a:p>
        </p:txBody>
      </p:sp>
      <p:sp>
        <p:nvSpPr>
          <p:cNvPr id="233" name="Google Shape;233;p37"/>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pic>
        <p:nvPicPr>
          <p:cNvPr id="234" name="Google Shape;234;p37"/>
          <p:cNvPicPr preferRelativeResize="0"/>
          <p:nvPr/>
        </p:nvPicPr>
        <p:blipFill rotWithShape="1">
          <a:blip r:embed="rId3">
            <a:alphaModFix/>
          </a:blip>
          <a:srcRect b="0" l="0" r="0" t="0"/>
          <a:stretch/>
        </p:blipFill>
        <p:spPr>
          <a:xfrm>
            <a:off x="4572000" y="1948975"/>
            <a:ext cx="4152900" cy="1809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ctrTitle"/>
          </p:nvPr>
        </p:nvSpPr>
        <p:spPr>
          <a:xfrm>
            <a:off x="431250" y="2221244"/>
            <a:ext cx="8281500" cy="1117800"/>
          </a:xfrm>
          <a:prstGeom prst="rect">
            <a:avLst/>
          </a:prstGeom>
          <a:noFill/>
          <a:ln>
            <a:noFill/>
          </a:ln>
        </p:spPr>
        <p:txBody>
          <a:bodyPr anchorCtr="0" anchor="t" bIns="0" lIns="0" spcFirstLastPara="1" rIns="0" wrap="square" tIns="9525">
            <a:spAutoFit/>
          </a:bodyPr>
          <a:lstStyle/>
          <a:p>
            <a:pPr indent="0" lvl="0" marL="12700" rtl="0" algn="ctr">
              <a:spcBef>
                <a:spcPts val="0"/>
              </a:spcBef>
              <a:spcAft>
                <a:spcPts val="0"/>
              </a:spcAft>
              <a:buClr>
                <a:schemeClr val="dk1"/>
              </a:buClr>
              <a:buSzPts val="1100"/>
              <a:buFont typeface="Arial"/>
              <a:buNone/>
            </a:pPr>
            <a:r>
              <a:rPr lang="en" sz="3600"/>
              <a:t>Formatting and Writing Game Rules</a:t>
            </a:r>
            <a:endParaRPr sz="3600"/>
          </a:p>
        </p:txBody>
      </p:sp>
      <p:sp>
        <p:nvSpPr>
          <p:cNvPr id="240" name="Google Shape;240;p38"/>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Writing for Others</a:t>
            </a:r>
            <a:endParaRPr sz="3600"/>
          </a:p>
        </p:txBody>
      </p:sp>
      <p:sp>
        <p:nvSpPr>
          <p:cNvPr id="246" name="Google Shape;246;p39"/>
          <p:cNvSpPr txBox="1"/>
          <p:nvPr/>
        </p:nvSpPr>
        <p:spPr>
          <a:xfrm>
            <a:off x="410225" y="1171825"/>
            <a:ext cx="8281500" cy="27804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In creating a game, often the most difficult part is to write rules that are clearly understood by players.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If players don’t understand the rules, they can’t play the game.</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The rules are for the players’ benefit, not yours.</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YOU HAVE TO THINK HOW OTHER PEOPLE MIGHT INTERPRET YOUR RULES.</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p:txBody>
      </p:sp>
      <p:sp>
        <p:nvSpPr>
          <p:cNvPr id="247" name="Google Shape;247;p39"/>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General Writing Guidelines</a:t>
            </a:r>
            <a:endParaRPr sz="3600"/>
          </a:p>
        </p:txBody>
      </p:sp>
      <p:sp>
        <p:nvSpPr>
          <p:cNvPr id="253" name="Google Shape;253;p40"/>
          <p:cNvSpPr txBox="1"/>
          <p:nvPr/>
        </p:nvSpPr>
        <p:spPr>
          <a:xfrm>
            <a:off x="410225" y="1171825"/>
            <a:ext cx="8281500" cy="16719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Your formatting consistency is going to assist in players understanding what you’re talking about in addition to making your rulebook easier to read.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Group things together (or put things near each other) that are connected to one another. </a:t>
            </a:r>
            <a:endParaRPr sz="1800">
              <a:solidFill>
                <a:srgbClr val="FFFFFF"/>
              </a:solidFill>
              <a:latin typeface="Lucida Sans"/>
              <a:ea typeface="Lucida Sans"/>
              <a:cs typeface="Lucida Sans"/>
              <a:sym typeface="Lucida Sans"/>
            </a:endParaRPr>
          </a:p>
        </p:txBody>
      </p:sp>
      <p:sp>
        <p:nvSpPr>
          <p:cNvPr id="254" name="Google Shape;254;p40"/>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Writing as an Outline</a:t>
            </a:r>
            <a:endParaRPr sz="3600"/>
          </a:p>
        </p:txBody>
      </p:sp>
      <p:sp>
        <p:nvSpPr>
          <p:cNvPr id="260" name="Google Shape;260;p41"/>
          <p:cNvSpPr txBox="1"/>
          <p:nvPr/>
        </p:nvSpPr>
        <p:spPr>
          <a:xfrm>
            <a:off x="410225" y="1171825"/>
            <a:ext cx="8281500" cy="19491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Clearly describe all elements of the game </a:t>
            </a:r>
            <a:endParaRPr sz="1800">
              <a:solidFill>
                <a:srgbClr val="FFFFFF"/>
              </a:solidFill>
              <a:latin typeface="Lucida Sans"/>
              <a:ea typeface="Lucida Sans"/>
              <a:cs typeface="Lucida Sans"/>
              <a:sym typeface="Lucida Sans"/>
            </a:endParaRPr>
          </a:p>
          <a:p>
            <a:pPr indent="0" lvl="0" marL="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sequentially (in order)</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logically (organized well)</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pictorially (using pictures and diagrams)</a:t>
            </a:r>
            <a:endParaRPr sz="1800">
              <a:solidFill>
                <a:srgbClr val="FFFFFF"/>
              </a:solidFill>
              <a:latin typeface="Lucida Sans"/>
              <a:ea typeface="Lucida Sans"/>
              <a:cs typeface="Lucida Sans"/>
              <a:sym typeface="Lucida Sans"/>
            </a:endParaRPr>
          </a:p>
        </p:txBody>
      </p:sp>
      <p:sp>
        <p:nvSpPr>
          <p:cNvPr id="261" name="Google Shape;261;p41"/>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Writing as an Outline</a:t>
            </a:r>
            <a:endParaRPr sz="3600"/>
          </a:p>
        </p:txBody>
      </p:sp>
      <p:sp>
        <p:nvSpPr>
          <p:cNvPr id="267" name="Google Shape;267;p42"/>
          <p:cNvSpPr txBox="1"/>
          <p:nvPr/>
        </p:nvSpPr>
        <p:spPr>
          <a:xfrm>
            <a:off x="410225" y="1171825"/>
            <a:ext cx="8281500" cy="36114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Be specific, step by step.  Write in outline form.</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Use larger font sizes to emphasize headings and subheadings.</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Use color to make different elements stand out.</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Use white space and lists to organize the rules, so that related rules are close together on the page.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Bullet points help clarify where one idea starts and another ends, and which ones are subsets of others.</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1" marL="9144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Keep items of similar importance at the same level.</a:t>
            </a:r>
            <a:endParaRPr sz="1800">
              <a:solidFill>
                <a:srgbClr val="FFFFFF"/>
              </a:solidFill>
              <a:latin typeface="Lucida Sans"/>
              <a:ea typeface="Lucida Sans"/>
              <a:cs typeface="Lucida Sans"/>
              <a:sym typeface="Lucida Sans"/>
            </a:endParaRPr>
          </a:p>
          <a:p>
            <a:pPr indent="-342900" lvl="2" marL="13716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Put lesser items at a lower level.</a:t>
            </a:r>
            <a:endParaRPr sz="1800">
              <a:solidFill>
                <a:srgbClr val="FFFFFF"/>
              </a:solidFill>
              <a:latin typeface="Lucida Sans"/>
              <a:ea typeface="Lucida Sans"/>
              <a:cs typeface="Lucida Sans"/>
              <a:sym typeface="Lucida Sans"/>
            </a:endParaRPr>
          </a:p>
        </p:txBody>
      </p:sp>
      <p:sp>
        <p:nvSpPr>
          <p:cNvPr id="268" name="Google Shape;268;p42"/>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Write in Second Person</a:t>
            </a:r>
            <a:endParaRPr sz="3600"/>
          </a:p>
        </p:txBody>
      </p:sp>
      <p:sp>
        <p:nvSpPr>
          <p:cNvPr id="274" name="Google Shape;274;p43"/>
          <p:cNvSpPr txBox="1"/>
          <p:nvPr/>
        </p:nvSpPr>
        <p:spPr>
          <a:xfrm>
            <a:off x="410225" y="1171825"/>
            <a:ext cx="8281500" cy="2226000"/>
          </a:xfrm>
          <a:prstGeom prst="rect">
            <a:avLst/>
          </a:prstGeom>
          <a:noFill/>
          <a:ln>
            <a:noFill/>
          </a:ln>
        </p:spPr>
        <p:txBody>
          <a:bodyPr anchorCtr="0" anchor="t" bIns="0" lIns="0" spcFirstLastPara="1" rIns="0" wrap="square" tIns="9525">
            <a:spAutoFit/>
          </a:bodyPr>
          <a:lstStyle/>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You should be writing as if you’re speaking directly to the reader; using terms like “you” and “your” instead of “a player” or “their”.</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It makes the rules more personal and assists in reader comprehension and retention.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If players actually see themselves playing the game when reading the rules, they’ll be more interested and involved in reading them.</a:t>
            </a:r>
            <a:endParaRPr sz="1800">
              <a:solidFill>
                <a:srgbClr val="FFFFFF"/>
              </a:solidFill>
              <a:latin typeface="Lucida Sans"/>
              <a:ea typeface="Lucida Sans"/>
              <a:cs typeface="Lucida Sans"/>
              <a:sym typeface="Lucida Sans"/>
            </a:endParaRPr>
          </a:p>
        </p:txBody>
      </p:sp>
      <p:sp>
        <p:nvSpPr>
          <p:cNvPr id="275" name="Google Shape;275;p43"/>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ctrTitle"/>
          </p:nvPr>
        </p:nvSpPr>
        <p:spPr>
          <a:xfrm>
            <a:off x="429875" y="160694"/>
            <a:ext cx="8281500" cy="11178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Games are rules.</a:t>
            </a:r>
            <a:endParaRPr sz="3600"/>
          </a:p>
          <a:p>
            <a:pPr indent="0" lvl="0" marL="12700" rtl="0" algn="l">
              <a:spcBef>
                <a:spcPts val="0"/>
              </a:spcBef>
              <a:spcAft>
                <a:spcPts val="0"/>
              </a:spcAft>
              <a:buClr>
                <a:schemeClr val="dk1"/>
              </a:buClr>
              <a:buSzPts val="1100"/>
              <a:buFont typeface="Arial"/>
              <a:buNone/>
            </a:pPr>
            <a:r>
              <a:rPr lang="en" sz="3600"/>
              <a:t>Rules are games.</a:t>
            </a:r>
            <a:endParaRPr sz="3600"/>
          </a:p>
        </p:txBody>
      </p:sp>
      <p:sp>
        <p:nvSpPr>
          <p:cNvPr id="83" name="Google Shape;83;p17"/>
          <p:cNvSpPr txBox="1"/>
          <p:nvPr/>
        </p:nvSpPr>
        <p:spPr>
          <a:xfrm>
            <a:off x="410225" y="2508824"/>
            <a:ext cx="8320800" cy="255900"/>
          </a:xfrm>
          <a:prstGeom prst="rect">
            <a:avLst/>
          </a:prstGeom>
          <a:noFill/>
          <a:ln>
            <a:noFill/>
          </a:ln>
        </p:spPr>
        <p:txBody>
          <a:bodyPr anchorCtr="0" anchor="t" bIns="0" lIns="0" spcFirstLastPara="1" rIns="0" wrap="square" tIns="9525">
            <a:spAutoFit/>
          </a:bodyPr>
          <a:lstStyle/>
          <a:p>
            <a:pPr indent="0" lvl="0" marL="0" rtl="0" algn="ctr">
              <a:spcBef>
                <a:spcPts val="0"/>
              </a:spcBef>
              <a:spcAft>
                <a:spcPts val="0"/>
              </a:spcAft>
              <a:buNone/>
            </a:pPr>
            <a:r>
              <a:rPr lang="en" sz="1600">
                <a:solidFill>
                  <a:srgbClr val="FFFFFF"/>
                </a:solidFill>
                <a:latin typeface="Lucida Sans"/>
                <a:ea typeface="Lucida Sans"/>
                <a:cs typeface="Lucida Sans"/>
                <a:sym typeface="Lucida Sans"/>
              </a:rPr>
              <a:t>Yes? No? Explain.</a:t>
            </a:r>
            <a:endParaRPr sz="1600">
              <a:solidFill>
                <a:srgbClr val="FFFFFF"/>
              </a:solidFill>
              <a:latin typeface="Lucida Sans"/>
              <a:ea typeface="Lucida Sans"/>
              <a:cs typeface="Lucida Sans"/>
              <a:sym typeface="Lucida Sans"/>
            </a:endParaRPr>
          </a:p>
        </p:txBody>
      </p:sp>
      <p:sp>
        <p:nvSpPr>
          <p:cNvPr id="84" name="Google Shape;84;p17"/>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4"/>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Write in Second Person</a:t>
            </a:r>
            <a:endParaRPr sz="3600"/>
          </a:p>
        </p:txBody>
      </p:sp>
      <p:sp>
        <p:nvSpPr>
          <p:cNvPr id="281" name="Google Shape;281;p44"/>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graphicFrame>
        <p:nvGraphicFramePr>
          <p:cNvPr id="282" name="Google Shape;282;p44"/>
          <p:cNvGraphicFramePr/>
          <p:nvPr/>
        </p:nvGraphicFramePr>
        <p:xfrm>
          <a:off x="438150" y="1656375"/>
          <a:ext cx="3000000" cy="3000000"/>
        </p:xfrm>
        <a:graphic>
          <a:graphicData uri="http://schemas.openxmlformats.org/drawingml/2006/table">
            <a:tbl>
              <a:tblPr>
                <a:noFill/>
                <a:tableStyleId>{EFDC137C-A32F-49AE-B173-BAA6EF28B2CF}</a:tableStyleId>
              </a:tblPr>
              <a:tblGrid>
                <a:gridCol w="4133850"/>
                <a:gridCol w="4133850"/>
              </a:tblGrid>
              <a:tr h="3810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chemeClr val="lt1"/>
                          </a:solidFill>
                          <a:latin typeface="Arial Black"/>
                          <a:ea typeface="Arial Black"/>
                          <a:cs typeface="Arial Black"/>
                          <a:sym typeface="Arial Black"/>
                        </a:rPr>
                        <a:t>Do Say</a:t>
                      </a:r>
                      <a:endParaRPr b="1" sz="1800" u="none" cap="none" strike="noStrike">
                        <a:solidFill>
                          <a:schemeClr val="lt1"/>
                        </a:solidFill>
                        <a:latin typeface="Arial Black"/>
                        <a:ea typeface="Arial Black"/>
                        <a:cs typeface="Arial Black"/>
                        <a:sym typeface="Arial Black"/>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chemeClr val="lt1"/>
                          </a:solidFill>
                          <a:latin typeface="Arial Black"/>
                          <a:ea typeface="Arial Black"/>
                          <a:cs typeface="Arial Black"/>
                          <a:sym typeface="Arial Black"/>
                        </a:rPr>
                        <a:t>Don’t Say</a:t>
                      </a:r>
                      <a:endParaRPr b="1" sz="1800" u="none" cap="none" strike="noStrike">
                        <a:solidFill>
                          <a:schemeClr val="lt1"/>
                        </a:solidFill>
                        <a:latin typeface="Arial Black"/>
                        <a:ea typeface="Arial Black"/>
                        <a:cs typeface="Arial Black"/>
                        <a:sym typeface="Arial Black"/>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600" u="none" cap="none" strike="noStrike">
                          <a:solidFill>
                            <a:schemeClr val="lt1"/>
                          </a:solidFill>
                          <a:latin typeface="Arial Black"/>
                          <a:ea typeface="Arial Black"/>
                          <a:cs typeface="Arial Black"/>
                          <a:sym typeface="Arial Black"/>
                        </a:rPr>
                        <a:t>“When you…”</a:t>
                      </a:r>
                      <a:endParaRPr sz="1600" u="none" cap="none" strike="noStrike">
                        <a:solidFill>
                          <a:schemeClr val="lt1"/>
                        </a:solidFill>
                        <a:latin typeface="Arial Black"/>
                        <a:ea typeface="Arial Black"/>
                        <a:cs typeface="Arial Black"/>
                        <a:sym typeface="Arial Black"/>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 sz="1600" u="none" cap="none" strike="noStrike">
                          <a:solidFill>
                            <a:schemeClr val="lt1"/>
                          </a:solidFill>
                          <a:latin typeface="Arial Black"/>
                          <a:ea typeface="Arial Black"/>
                          <a:cs typeface="Arial Black"/>
                          <a:sym typeface="Arial Black"/>
                        </a:rPr>
                        <a:t>“When a player…” or “The player…” </a:t>
                      </a:r>
                      <a:endParaRPr sz="1600" u="none" cap="none" strike="noStrike">
                        <a:solidFill>
                          <a:schemeClr val="lt1"/>
                        </a:solidFill>
                        <a:latin typeface="Arial Black"/>
                        <a:ea typeface="Arial Black"/>
                        <a:cs typeface="Arial Black"/>
                        <a:sym typeface="Arial Black"/>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600" u="none" cap="none" strike="noStrike">
                          <a:solidFill>
                            <a:schemeClr val="lt1"/>
                          </a:solidFill>
                          <a:latin typeface="Arial Black"/>
                          <a:ea typeface="Arial Black"/>
                          <a:cs typeface="Arial Black"/>
                          <a:sym typeface="Arial Black"/>
                        </a:rPr>
                        <a:t>“give each player…” </a:t>
                      </a:r>
                      <a:endParaRPr sz="1600" u="none" cap="none" strike="noStrike">
                        <a:solidFill>
                          <a:schemeClr val="lt1"/>
                        </a:solidFill>
                        <a:latin typeface="Arial Black"/>
                        <a:ea typeface="Arial Black"/>
                        <a:cs typeface="Arial Black"/>
                        <a:sym typeface="Arial Black"/>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 sz="1600" u="none" cap="none" strike="noStrike">
                          <a:solidFill>
                            <a:schemeClr val="lt1"/>
                          </a:solidFill>
                          <a:latin typeface="Arial Black"/>
                          <a:ea typeface="Arial Black"/>
                          <a:cs typeface="Arial Black"/>
                          <a:sym typeface="Arial Black"/>
                        </a:rPr>
                        <a:t>“each player takes…” </a:t>
                      </a:r>
                      <a:endParaRPr sz="1600" u="none" cap="none" strike="noStrike">
                        <a:solidFill>
                          <a:schemeClr val="lt1"/>
                        </a:solidFill>
                        <a:latin typeface="Arial Black"/>
                        <a:ea typeface="Arial Black"/>
                        <a:cs typeface="Arial Black"/>
                        <a:sym typeface="Arial Black"/>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 sz="1600" u="none" cap="none" strike="noStrike">
                          <a:solidFill>
                            <a:schemeClr val="lt1"/>
                          </a:solidFill>
                          <a:latin typeface="Arial Black"/>
                          <a:ea typeface="Arial Black"/>
                          <a:cs typeface="Arial Black"/>
                          <a:sym typeface="Arial Black"/>
                        </a:rPr>
                        <a:t>“On your turn, choose…”</a:t>
                      </a:r>
                      <a:endParaRPr sz="1600" u="none" cap="none" strike="noStrike">
                        <a:solidFill>
                          <a:schemeClr val="lt1"/>
                        </a:solidFill>
                        <a:latin typeface="Arial Black"/>
                        <a:ea typeface="Arial Black"/>
                        <a:cs typeface="Arial Black"/>
                        <a:sym typeface="Arial Black"/>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 sz="1600" u="none" cap="none" strike="noStrike">
                          <a:solidFill>
                            <a:schemeClr val="lt1"/>
                          </a:solidFill>
                          <a:latin typeface="Arial Black"/>
                          <a:ea typeface="Arial Black"/>
                          <a:cs typeface="Arial Black"/>
                          <a:sym typeface="Arial Black"/>
                        </a:rPr>
                        <a:t>“On his or her turn, the active player chooses…” </a:t>
                      </a:r>
                      <a:endParaRPr sz="1600" u="none" cap="none" strike="noStrike">
                        <a:solidFill>
                          <a:schemeClr val="lt1"/>
                        </a:solidFill>
                        <a:latin typeface="Arial Black"/>
                        <a:ea typeface="Arial Black"/>
                        <a:cs typeface="Arial Black"/>
                        <a:sym typeface="Arial Black"/>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ph type="ctrTitle"/>
          </p:nvPr>
        </p:nvSpPr>
        <p:spPr>
          <a:xfrm>
            <a:off x="431250" y="2221244"/>
            <a:ext cx="8281500" cy="563700"/>
          </a:xfrm>
          <a:prstGeom prst="rect">
            <a:avLst/>
          </a:prstGeom>
          <a:noFill/>
          <a:ln>
            <a:noFill/>
          </a:ln>
        </p:spPr>
        <p:txBody>
          <a:bodyPr anchorCtr="0" anchor="t" bIns="0" lIns="0" spcFirstLastPara="1" rIns="0" wrap="square" tIns="9525">
            <a:spAutoFit/>
          </a:bodyPr>
          <a:lstStyle/>
          <a:p>
            <a:pPr indent="0" lvl="0" marL="12700" rtl="0" algn="ctr">
              <a:spcBef>
                <a:spcPts val="0"/>
              </a:spcBef>
              <a:spcAft>
                <a:spcPts val="0"/>
              </a:spcAft>
              <a:buClr>
                <a:schemeClr val="dk1"/>
              </a:buClr>
              <a:buSzPts val="1100"/>
              <a:buFont typeface="Arial"/>
              <a:buNone/>
            </a:pPr>
            <a:r>
              <a:rPr lang="en" sz="3600"/>
              <a:t>Paper Prototype</a:t>
            </a:r>
            <a:endParaRPr sz="3600"/>
          </a:p>
        </p:txBody>
      </p:sp>
      <p:sp>
        <p:nvSpPr>
          <p:cNvPr id="288" name="Google Shape;288;p45"/>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Choose a Mechanics Pitch</a:t>
            </a:r>
            <a:endParaRPr sz="3600"/>
          </a:p>
        </p:txBody>
      </p:sp>
      <p:sp>
        <p:nvSpPr>
          <p:cNvPr id="294" name="Google Shape;294;p46"/>
          <p:cNvSpPr txBox="1"/>
          <p:nvPr/>
        </p:nvSpPr>
        <p:spPr>
          <a:xfrm>
            <a:off x="410225" y="1171825"/>
            <a:ext cx="8281500" cy="1117800"/>
          </a:xfrm>
          <a:prstGeom prst="rect">
            <a:avLst/>
          </a:prstGeom>
          <a:noFill/>
          <a:ln>
            <a:noFill/>
          </a:ln>
        </p:spPr>
        <p:txBody>
          <a:bodyPr anchorCtr="0" anchor="t" bIns="0" lIns="0" spcFirstLastPara="1" rIns="0" wrap="square" tIns="9525">
            <a:spAutoFit/>
          </a:bodyPr>
          <a:lstStyle/>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Students will take their list of mechanics pitches and select one that they want to prototype first.</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Each group chooses one of their designs to prototype. </a:t>
            </a:r>
            <a:endParaRPr sz="1800">
              <a:solidFill>
                <a:srgbClr val="FFFFFF"/>
              </a:solidFill>
              <a:latin typeface="Lucida Sans"/>
              <a:ea typeface="Lucida Sans"/>
              <a:cs typeface="Lucida Sans"/>
              <a:sym typeface="Lucida Sans"/>
            </a:endParaRPr>
          </a:p>
        </p:txBody>
      </p:sp>
      <p:sp>
        <p:nvSpPr>
          <p:cNvPr id="295" name="Google Shape;295;p46"/>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
        <p:nvSpPr>
          <p:cNvPr id="301" name="Google Shape;301;p47"/>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Somethings to Remember</a:t>
            </a:r>
            <a:endParaRPr sz="3600"/>
          </a:p>
        </p:txBody>
      </p:sp>
      <p:sp>
        <p:nvSpPr>
          <p:cNvPr id="302" name="Google Shape;302;p47"/>
          <p:cNvSpPr txBox="1"/>
          <p:nvPr/>
        </p:nvSpPr>
        <p:spPr>
          <a:xfrm>
            <a:off x="431250" y="849375"/>
            <a:ext cx="8281500" cy="41655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Some design evaluation criteria from the previous lessons that may assist in removing inferior pitches:</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Innovation</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Capacity for depth</a:t>
            </a:r>
            <a:endParaRPr sz="1800">
              <a:solidFill>
                <a:srgbClr val="FFFFFF"/>
              </a:solidFill>
              <a:latin typeface="Lucida Sans"/>
              <a:ea typeface="Lucida Sans"/>
              <a:cs typeface="Lucida Sans"/>
              <a:sym typeface="Lucida Sans"/>
            </a:endParaRPr>
          </a:p>
          <a:p>
            <a:pPr indent="-342900" lvl="1" marL="9144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It may be hard to create depth in a game where the outcome is purely determined by luck.</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Thematic resonance/dissonance</a:t>
            </a:r>
            <a:endParaRPr sz="1800">
              <a:solidFill>
                <a:srgbClr val="FFFFFF"/>
              </a:solidFill>
              <a:latin typeface="Lucida Sans"/>
              <a:ea typeface="Lucida Sans"/>
              <a:cs typeface="Lucida Sans"/>
              <a:sym typeface="Lucida Sans"/>
            </a:endParaRPr>
          </a:p>
          <a:p>
            <a:pPr indent="-342900" lvl="1" marL="9144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Gameplay does/doesn’t match thematic.</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Type of fun and gameplay mismatch</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Developmental resources</a:t>
            </a:r>
            <a:endParaRPr sz="1800">
              <a:solidFill>
                <a:srgbClr val="FFFFFF"/>
              </a:solidFill>
              <a:latin typeface="Lucida Sans"/>
              <a:ea typeface="Lucida Sans"/>
              <a:cs typeface="Lucida Sans"/>
              <a:sym typeface="Lucida Sans"/>
            </a:endParaRPr>
          </a:p>
          <a:p>
            <a:pPr indent="-342900" lvl="1" marL="9144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Having one hour to create 10 character cards may be infeasible.</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Complexity</a:t>
            </a:r>
            <a:endParaRPr sz="1800">
              <a:solidFill>
                <a:srgbClr val="FFFFFF"/>
              </a:solidFill>
              <a:latin typeface="Lucida Sans"/>
              <a:ea typeface="Lucida Sans"/>
              <a:cs typeface="Lucida Sans"/>
              <a:sym typeface="Lucida Sans"/>
            </a:endParaRPr>
          </a:p>
          <a:p>
            <a:pPr indent="-342900" lvl="1" marL="9144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A design that has high complexity (E.g., many characters, intricate abilities) may not be appropriate for the target audience (but potentially appropriate for others).</a:t>
            </a:r>
            <a:endParaRPr sz="1800">
              <a:solidFill>
                <a:srgbClr val="FFFFFF"/>
              </a:solidFill>
              <a:latin typeface="Lucida Sans"/>
              <a:ea typeface="Lucida Sans"/>
              <a:cs typeface="Lucida Sans"/>
              <a:sym typeface="Lucida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
        <p:nvSpPr>
          <p:cNvPr id="308" name="Google Shape;308;p48"/>
          <p:cNvSpPr txBox="1"/>
          <p:nvPr>
            <p:ph type="ctrTitle"/>
          </p:nvPr>
        </p:nvSpPr>
        <p:spPr>
          <a:xfrm>
            <a:off x="429875" y="160694"/>
            <a:ext cx="8281500" cy="11178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Make Rules &gt; Prototype &gt; Playtest Exercise</a:t>
            </a:r>
            <a:endParaRPr sz="3600"/>
          </a:p>
        </p:txBody>
      </p:sp>
      <p:sp>
        <p:nvSpPr>
          <p:cNvPr id="309" name="Google Shape;309;p48"/>
          <p:cNvSpPr txBox="1"/>
          <p:nvPr/>
        </p:nvSpPr>
        <p:spPr>
          <a:xfrm>
            <a:off x="431250" y="1337000"/>
            <a:ext cx="8281500" cy="25032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800">
                <a:solidFill>
                  <a:srgbClr val="FFFFFF"/>
                </a:solidFill>
                <a:latin typeface="Lucida Sans"/>
                <a:ea typeface="Lucida Sans"/>
                <a:cs typeface="Lucida Sans"/>
                <a:sym typeface="Lucida Sans"/>
              </a:rPr>
              <a:t>We have created the premise, thematic, player, goal and opposition of our game and decided on one mechanics pitch we want to prototype. We will now be creating the paper prototype and the Rules and Interaction components along the way.</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By the end of this lesson, each group will have:</a:t>
            </a:r>
            <a:endParaRPr sz="1800">
              <a:solidFill>
                <a:srgbClr val="FFFFFF"/>
              </a:solidFill>
              <a:latin typeface="Lucida Sans"/>
              <a:ea typeface="Lucida Sans"/>
              <a:cs typeface="Lucida Sans"/>
              <a:sym typeface="Lucida Sans"/>
            </a:endParaRPr>
          </a:p>
          <a:p>
            <a:pPr indent="-342900" lvl="1" marL="9144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A playable (and unpolished) game ready for another group to playtest in the next lesson.</a:t>
            </a:r>
            <a:endParaRPr sz="1800">
              <a:solidFill>
                <a:srgbClr val="FFFFFF"/>
              </a:solidFill>
              <a:latin typeface="Lucida Sans"/>
              <a:ea typeface="Lucida Sans"/>
              <a:cs typeface="Lucida Sans"/>
              <a:sym typeface="Lucida Sans"/>
            </a:endParaRPr>
          </a:p>
          <a:p>
            <a:pPr indent="-342900" lvl="1" marL="9144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A single page of written rules. </a:t>
            </a:r>
            <a:endParaRPr sz="1800">
              <a:solidFill>
                <a:srgbClr val="FFFFFF"/>
              </a:solidFill>
              <a:latin typeface="Lucida Sans"/>
              <a:ea typeface="Lucida Sans"/>
              <a:cs typeface="Lucida Sans"/>
              <a:sym typeface="Lucida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
        <p:nvSpPr>
          <p:cNvPr id="315" name="Google Shape;315;p49"/>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Start with a List</a:t>
            </a:r>
            <a:endParaRPr sz="3600"/>
          </a:p>
        </p:txBody>
      </p:sp>
      <p:sp>
        <p:nvSpPr>
          <p:cNvPr id="316" name="Google Shape;316;p49"/>
          <p:cNvSpPr txBox="1"/>
          <p:nvPr/>
        </p:nvSpPr>
        <p:spPr>
          <a:xfrm>
            <a:off x="431250" y="1337000"/>
            <a:ext cx="8281500" cy="286800"/>
          </a:xfrm>
          <a:prstGeom prst="rect">
            <a:avLst/>
          </a:prstGeom>
          <a:noFill/>
          <a:ln>
            <a:noFill/>
          </a:ln>
        </p:spPr>
        <p:txBody>
          <a:bodyPr anchorCtr="0" anchor="t" bIns="0" lIns="0" spcFirstLastPara="1" rIns="0" wrap="square" tIns="9525">
            <a:spAutoFit/>
          </a:bodyPr>
          <a:lstStyle/>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List the core components of their chosen mechanics pitch</a:t>
            </a:r>
            <a:endParaRPr sz="1800">
              <a:solidFill>
                <a:srgbClr val="FFFFFF"/>
              </a:solidFill>
              <a:latin typeface="Lucida Sans"/>
              <a:ea typeface="Lucida Sans"/>
              <a:cs typeface="Lucida Sans"/>
              <a:sym typeface="Lucida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
        <p:nvSpPr>
          <p:cNvPr id="322" name="Google Shape;322;p50"/>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Make Rules</a:t>
            </a:r>
            <a:endParaRPr sz="3600"/>
          </a:p>
        </p:txBody>
      </p:sp>
      <p:sp>
        <p:nvSpPr>
          <p:cNvPr id="323" name="Google Shape;323;p50"/>
          <p:cNvSpPr txBox="1"/>
          <p:nvPr/>
        </p:nvSpPr>
        <p:spPr>
          <a:xfrm>
            <a:off x="431250" y="1337000"/>
            <a:ext cx="8281500" cy="1117800"/>
          </a:xfrm>
          <a:prstGeom prst="rect">
            <a:avLst/>
          </a:prstGeom>
          <a:noFill/>
          <a:ln>
            <a:noFill/>
          </a:ln>
        </p:spPr>
        <p:txBody>
          <a:bodyPr anchorCtr="0" anchor="t" bIns="0" lIns="0" spcFirstLastPara="1" rIns="0" wrap="square" tIns="9525">
            <a:spAutoFit/>
          </a:bodyPr>
          <a:lstStyle/>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Students make an initial set of rules for their game premise and mechanics pitch.</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“Make Rules” phase is used to fix problems. </a:t>
            </a:r>
            <a:endParaRPr sz="1800">
              <a:solidFill>
                <a:srgbClr val="FFFFFF"/>
              </a:solidFill>
              <a:latin typeface="Lucida Sans"/>
              <a:ea typeface="Lucida Sans"/>
              <a:cs typeface="Lucida Sans"/>
              <a:sym typeface="Lucida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
        <p:nvSpPr>
          <p:cNvPr id="329" name="Google Shape;329;p51"/>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Prototype</a:t>
            </a:r>
            <a:endParaRPr sz="3600"/>
          </a:p>
        </p:txBody>
      </p:sp>
      <p:sp>
        <p:nvSpPr>
          <p:cNvPr id="330" name="Google Shape;330;p51"/>
          <p:cNvSpPr txBox="1"/>
          <p:nvPr/>
        </p:nvSpPr>
        <p:spPr>
          <a:xfrm>
            <a:off x="431250" y="1337000"/>
            <a:ext cx="8281500" cy="286800"/>
          </a:xfrm>
          <a:prstGeom prst="rect">
            <a:avLst/>
          </a:prstGeom>
          <a:noFill/>
          <a:ln>
            <a:noFill/>
          </a:ln>
        </p:spPr>
        <p:txBody>
          <a:bodyPr anchorCtr="0" anchor="t" bIns="0" lIns="0" spcFirstLastPara="1" rIns="0" wrap="square" tIns="9525">
            <a:spAutoFit/>
          </a:bodyPr>
          <a:lstStyle/>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Students make a physical copy of their game. </a:t>
            </a:r>
            <a:endParaRPr sz="1800">
              <a:solidFill>
                <a:srgbClr val="FFFFFF"/>
              </a:solidFill>
              <a:latin typeface="Lucida Sans"/>
              <a:ea typeface="Lucida Sans"/>
              <a:cs typeface="Lucida Sans"/>
              <a:sym typeface="Lucida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
        <p:nvSpPr>
          <p:cNvPr id="336" name="Google Shape;336;p52"/>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Playtest</a:t>
            </a:r>
            <a:endParaRPr sz="3600"/>
          </a:p>
        </p:txBody>
      </p:sp>
      <p:sp>
        <p:nvSpPr>
          <p:cNvPr id="337" name="Google Shape;337;p52"/>
          <p:cNvSpPr txBox="1"/>
          <p:nvPr/>
        </p:nvSpPr>
        <p:spPr>
          <a:xfrm>
            <a:off x="431250" y="1337000"/>
            <a:ext cx="8281500" cy="563700"/>
          </a:xfrm>
          <a:prstGeom prst="rect">
            <a:avLst/>
          </a:prstGeom>
          <a:noFill/>
          <a:ln>
            <a:noFill/>
          </a:ln>
        </p:spPr>
        <p:txBody>
          <a:bodyPr anchorCtr="0" anchor="t" bIns="0" lIns="0" spcFirstLastPara="1" rIns="0" wrap="square" tIns="9525">
            <a:spAutoFit/>
          </a:bodyPr>
          <a:lstStyle/>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Students playtest their games to “find problems” and “validate assumptions.”</a:t>
            </a:r>
            <a:endParaRPr sz="1800">
              <a:solidFill>
                <a:srgbClr val="FFFFFF"/>
              </a:solidFill>
              <a:latin typeface="Lucida Sans"/>
              <a:ea typeface="Lucida Sans"/>
              <a:cs typeface="Lucida Sans"/>
              <a:sym typeface="Lucida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
        <p:nvSpPr>
          <p:cNvPr id="343" name="Google Shape;343;p53"/>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Iterate!</a:t>
            </a:r>
            <a:endParaRPr sz="3600"/>
          </a:p>
        </p:txBody>
      </p:sp>
      <p:sp>
        <p:nvSpPr>
          <p:cNvPr id="344" name="Google Shape;344;p53"/>
          <p:cNvSpPr txBox="1"/>
          <p:nvPr/>
        </p:nvSpPr>
        <p:spPr>
          <a:xfrm>
            <a:off x="431250" y="1337000"/>
            <a:ext cx="8281500" cy="563700"/>
          </a:xfrm>
          <a:prstGeom prst="rect">
            <a:avLst/>
          </a:prstGeom>
          <a:noFill/>
          <a:ln>
            <a:noFill/>
          </a:ln>
        </p:spPr>
        <p:txBody>
          <a:bodyPr anchorCtr="0" anchor="t" bIns="0" lIns="0" spcFirstLastPara="1" rIns="0" wrap="square" tIns="9525">
            <a:spAutoFit/>
          </a:bodyPr>
          <a:lstStyle/>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Students conduct at one cycle of the process and one additional one once they finish the first one!</a:t>
            </a:r>
            <a:endParaRPr sz="1800">
              <a:solidFill>
                <a:srgbClr val="FFFFFF"/>
              </a:solidFill>
              <a:latin typeface="Lucida Sans"/>
              <a:ea typeface="Lucida Sans"/>
              <a:cs typeface="Lucida Sans"/>
              <a:sym typeface="Lucid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ctrTitle"/>
          </p:nvPr>
        </p:nvSpPr>
        <p:spPr>
          <a:xfrm>
            <a:off x="431250" y="1631396"/>
            <a:ext cx="8281500" cy="1671900"/>
          </a:xfrm>
          <a:prstGeom prst="rect">
            <a:avLst/>
          </a:prstGeom>
          <a:noFill/>
          <a:ln>
            <a:noFill/>
          </a:ln>
        </p:spPr>
        <p:txBody>
          <a:bodyPr anchorCtr="0" anchor="t" bIns="0" lIns="0" spcFirstLastPara="1" rIns="0" wrap="square" tIns="9525">
            <a:spAutoFit/>
          </a:bodyPr>
          <a:lstStyle/>
          <a:p>
            <a:pPr indent="0" lvl="0" marL="12700" rtl="0" algn="ctr">
              <a:spcBef>
                <a:spcPts val="0"/>
              </a:spcBef>
              <a:spcAft>
                <a:spcPts val="0"/>
              </a:spcAft>
              <a:buClr>
                <a:schemeClr val="dk1"/>
              </a:buClr>
              <a:buSzPts val="1100"/>
              <a:buFont typeface="Arial"/>
              <a:buNone/>
            </a:pPr>
            <a:r>
              <a:rPr lang="en" sz="3600"/>
              <a:t>Game designers create rules.</a:t>
            </a:r>
            <a:endParaRPr sz="3600"/>
          </a:p>
          <a:p>
            <a:pPr indent="0" lvl="0" marL="12700" rtl="0" algn="ctr">
              <a:spcBef>
                <a:spcPts val="0"/>
              </a:spcBef>
              <a:spcAft>
                <a:spcPts val="0"/>
              </a:spcAft>
              <a:buClr>
                <a:schemeClr val="dk1"/>
              </a:buClr>
              <a:buSzPts val="1100"/>
              <a:buFont typeface="Arial"/>
              <a:buNone/>
            </a:pPr>
            <a:r>
              <a:rPr lang="en" sz="3600"/>
              <a:t>Good games have complete rules.</a:t>
            </a:r>
            <a:endParaRPr sz="3600"/>
          </a:p>
        </p:txBody>
      </p:sp>
      <p:sp>
        <p:nvSpPr>
          <p:cNvPr id="90" name="Google Shape;90;p18"/>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ctrTitle"/>
          </p:nvPr>
        </p:nvSpPr>
        <p:spPr>
          <a:xfrm>
            <a:off x="431250" y="825801"/>
            <a:ext cx="8281500" cy="2780400"/>
          </a:xfrm>
          <a:prstGeom prst="rect">
            <a:avLst/>
          </a:prstGeom>
          <a:noFill/>
          <a:ln>
            <a:noFill/>
          </a:ln>
        </p:spPr>
        <p:txBody>
          <a:bodyPr anchorCtr="0" anchor="t" bIns="0" lIns="0" spcFirstLastPara="1" rIns="0" wrap="square" tIns="9525">
            <a:spAutoFit/>
          </a:bodyPr>
          <a:lstStyle/>
          <a:p>
            <a:pPr indent="0" lvl="0" marL="12700" rtl="0" algn="ctr">
              <a:spcBef>
                <a:spcPts val="0"/>
              </a:spcBef>
              <a:spcAft>
                <a:spcPts val="0"/>
              </a:spcAft>
              <a:buClr>
                <a:schemeClr val="dk1"/>
              </a:buClr>
              <a:buSzPts val="1100"/>
              <a:buFont typeface="Arial"/>
              <a:buNone/>
            </a:pPr>
            <a:r>
              <a:rPr lang="en" sz="3600"/>
              <a:t>Writing rules is another way to develop your prototype.</a:t>
            </a:r>
            <a:endParaRPr sz="3600"/>
          </a:p>
          <a:p>
            <a:pPr indent="0" lvl="0" marL="12700" rtl="0" algn="l">
              <a:spcBef>
                <a:spcPts val="0"/>
              </a:spcBef>
              <a:spcAft>
                <a:spcPts val="0"/>
              </a:spcAft>
              <a:buClr>
                <a:schemeClr val="dk1"/>
              </a:buClr>
              <a:buSzPts val="1100"/>
              <a:buFont typeface="Arial"/>
              <a:buNone/>
            </a:pPr>
            <a:r>
              <a:t/>
            </a:r>
            <a:endParaRPr sz="3600"/>
          </a:p>
          <a:p>
            <a:pPr indent="0" lvl="0" marL="12700" rtl="0" algn="ctr">
              <a:spcBef>
                <a:spcPts val="0"/>
              </a:spcBef>
              <a:spcAft>
                <a:spcPts val="0"/>
              </a:spcAft>
              <a:buClr>
                <a:schemeClr val="dk1"/>
              </a:buClr>
              <a:buSzPts val="1100"/>
              <a:buFont typeface="Arial"/>
              <a:buNone/>
            </a:pPr>
            <a:r>
              <a:rPr lang="en" sz="3600"/>
              <a:t>Writing rules helps define your game.</a:t>
            </a:r>
            <a:endParaRPr sz="3600"/>
          </a:p>
        </p:txBody>
      </p:sp>
      <p:sp>
        <p:nvSpPr>
          <p:cNvPr id="96" name="Google Shape;96;p19"/>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You Don’t Come in the Box!</a:t>
            </a:r>
            <a:endParaRPr sz="3600"/>
          </a:p>
        </p:txBody>
      </p:sp>
      <p:sp>
        <p:nvSpPr>
          <p:cNvPr id="102" name="Google Shape;102;p20"/>
          <p:cNvSpPr txBox="1"/>
          <p:nvPr/>
        </p:nvSpPr>
        <p:spPr>
          <a:xfrm>
            <a:off x="410225" y="1171824"/>
            <a:ext cx="8320800" cy="502200"/>
          </a:xfrm>
          <a:prstGeom prst="rect">
            <a:avLst/>
          </a:prstGeom>
          <a:noFill/>
          <a:ln>
            <a:noFill/>
          </a:ln>
        </p:spPr>
        <p:txBody>
          <a:bodyPr anchorCtr="0" anchor="t" bIns="0" lIns="0" spcFirstLastPara="1" rIns="0" wrap="square" tIns="9525">
            <a:spAutoFit/>
          </a:bodyPr>
          <a:lstStyle/>
          <a:p>
            <a:pPr indent="0" lvl="0" marL="0" rtl="0" algn="l">
              <a:spcBef>
                <a:spcPts val="0"/>
              </a:spcBef>
              <a:spcAft>
                <a:spcPts val="0"/>
              </a:spcAft>
              <a:buNone/>
            </a:pPr>
            <a:r>
              <a:rPr lang="en" sz="1600">
                <a:solidFill>
                  <a:srgbClr val="FFFFFF"/>
                </a:solidFill>
                <a:latin typeface="Lucida Sans"/>
                <a:ea typeface="Lucida Sans"/>
                <a:cs typeface="Lucida Sans"/>
                <a:sym typeface="Lucida Sans"/>
              </a:rPr>
              <a:t>You have to write a rule book that explains what players have to do with hopefully no questions.</a:t>
            </a:r>
            <a:endParaRPr sz="1600">
              <a:solidFill>
                <a:srgbClr val="FFFFFF"/>
              </a:solidFill>
              <a:latin typeface="Lucida Sans"/>
              <a:ea typeface="Lucida Sans"/>
              <a:cs typeface="Lucida Sans"/>
              <a:sym typeface="Lucida Sans"/>
            </a:endParaRPr>
          </a:p>
        </p:txBody>
      </p:sp>
      <p:sp>
        <p:nvSpPr>
          <p:cNvPr id="103" name="Google Shape;103;p20"/>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pic>
        <p:nvPicPr>
          <p:cNvPr id="104" name="Google Shape;104;p20"/>
          <p:cNvPicPr preferRelativeResize="0"/>
          <p:nvPr/>
        </p:nvPicPr>
        <p:blipFill rotWithShape="1">
          <a:blip r:embed="rId3">
            <a:alphaModFix/>
          </a:blip>
          <a:srcRect b="0" l="0" r="0" t="0"/>
          <a:stretch/>
        </p:blipFill>
        <p:spPr>
          <a:xfrm>
            <a:off x="4282150" y="1580829"/>
            <a:ext cx="2619375" cy="1743075"/>
          </a:xfrm>
          <a:prstGeom prst="rect">
            <a:avLst/>
          </a:prstGeom>
          <a:noFill/>
          <a:ln>
            <a:noFill/>
          </a:ln>
        </p:spPr>
      </p:pic>
      <p:pic>
        <p:nvPicPr>
          <p:cNvPr id="105" name="Google Shape;105;p20"/>
          <p:cNvPicPr preferRelativeResize="0"/>
          <p:nvPr/>
        </p:nvPicPr>
        <p:blipFill rotWithShape="1">
          <a:blip r:embed="rId4">
            <a:alphaModFix/>
          </a:blip>
          <a:srcRect b="0" l="0" r="0" t="0"/>
          <a:stretch/>
        </p:blipFill>
        <p:spPr>
          <a:xfrm>
            <a:off x="3195663" y="3150129"/>
            <a:ext cx="2189505" cy="1840972"/>
          </a:xfrm>
          <a:prstGeom prst="rect">
            <a:avLst/>
          </a:prstGeom>
          <a:noFill/>
          <a:ln>
            <a:noFill/>
          </a:ln>
        </p:spPr>
      </p:pic>
      <p:pic>
        <p:nvPicPr>
          <p:cNvPr id="106" name="Google Shape;106;p20"/>
          <p:cNvPicPr preferRelativeResize="0"/>
          <p:nvPr/>
        </p:nvPicPr>
        <p:blipFill rotWithShape="1">
          <a:blip r:embed="rId5">
            <a:alphaModFix/>
          </a:blip>
          <a:srcRect b="0" l="0" r="0" t="0"/>
          <a:stretch/>
        </p:blipFill>
        <p:spPr>
          <a:xfrm>
            <a:off x="6149805" y="3150129"/>
            <a:ext cx="2454629" cy="1840972"/>
          </a:xfrm>
          <a:prstGeom prst="rect">
            <a:avLst/>
          </a:prstGeom>
          <a:noFill/>
          <a:ln>
            <a:noFill/>
          </a:ln>
        </p:spPr>
      </p:pic>
      <p:pic>
        <p:nvPicPr>
          <p:cNvPr id="107" name="Google Shape;107;p20"/>
          <p:cNvPicPr preferRelativeResize="0"/>
          <p:nvPr/>
        </p:nvPicPr>
        <p:blipFill rotWithShape="1">
          <a:blip r:embed="rId6">
            <a:alphaModFix/>
          </a:blip>
          <a:srcRect b="0" l="0" r="0" t="0"/>
          <a:stretch/>
        </p:blipFill>
        <p:spPr>
          <a:xfrm>
            <a:off x="378100" y="3150124"/>
            <a:ext cx="2454625" cy="1840997"/>
          </a:xfrm>
          <a:prstGeom prst="rect">
            <a:avLst/>
          </a:prstGeom>
          <a:noFill/>
          <a:ln>
            <a:noFill/>
          </a:ln>
        </p:spPr>
      </p:pic>
      <p:pic>
        <p:nvPicPr>
          <p:cNvPr id="108" name="Google Shape;108;p20"/>
          <p:cNvPicPr preferRelativeResize="0"/>
          <p:nvPr/>
        </p:nvPicPr>
        <p:blipFill rotWithShape="1">
          <a:blip r:embed="rId7">
            <a:alphaModFix/>
          </a:blip>
          <a:srcRect b="0" l="0" r="0" t="0"/>
          <a:stretch/>
        </p:blipFill>
        <p:spPr>
          <a:xfrm>
            <a:off x="2314450" y="1992438"/>
            <a:ext cx="1238250" cy="1247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Two Purposes for Rules</a:t>
            </a:r>
            <a:endParaRPr sz="3600"/>
          </a:p>
        </p:txBody>
      </p:sp>
      <p:sp>
        <p:nvSpPr>
          <p:cNvPr id="114" name="Google Shape;114;p21"/>
          <p:cNvSpPr txBox="1"/>
          <p:nvPr/>
        </p:nvSpPr>
        <p:spPr>
          <a:xfrm>
            <a:off x="410225" y="1171824"/>
            <a:ext cx="8320800" cy="1949100"/>
          </a:xfrm>
          <a:prstGeom prst="rect">
            <a:avLst/>
          </a:prstGeom>
          <a:noFill/>
          <a:ln>
            <a:noFill/>
          </a:ln>
        </p:spPr>
        <p:txBody>
          <a:bodyPr anchorCtr="0" anchor="t" bIns="0" lIns="0" spcFirstLastPara="1" rIns="0" wrap="square" tIns="9525">
            <a:spAutoFit/>
          </a:bodyPr>
          <a:lstStyle/>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Help new players learn how to play the game</a:t>
            </a:r>
            <a:endParaRPr sz="1800">
              <a:solidFill>
                <a:srgbClr val="FFFFFF"/>
              </a:solidFill>
              <a:latin typeface="Lucida Sans"/>
              <a:ea typeface="Lucida Sans"/>
              <a:cs typeface="Lucida Sans"/>
              <a:sym typeface="Lucida Sans"/>
            </a:endParaRPr>
          </a:p>
          <a:p>
            <a:pPr indent="-342900" lvl="1" marL="9144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Gives an overview and flow of the game before the specifics</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Act as a reference for experienced players</a:t>
            </a:r>
            <a:endParaRPr sz="1800">
              <a:solidFill>
                <a:srgbClr val="FFFFFF"/>
              </a:solidFill>
              <a:latin typeface="Lucida Sans"/>
              <a:ea typeface="Lucida Sans"/>
              <a:cs typeface="Lucida Sans"/>
              <a:sym typeface="Lucida Sans"/>
            </a:endParaRPr>
          </a:p>
          <a:p>
            <a:pPr indent="-342900" lvl="1" marL="9144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Comprehensive and complete to have no unanswered questions regarding the rules</a:t>
            </a:r>
            <a:endParaRPr sz="1800">
              <a:solidFill>
                <a:srgbClr val="FFFFFF"/>
              </a:solidFill>
              <a:latin typeface="Lucida Sans"/>
              <a:ea typeface="Lucida Sans"/>
              <a:cs typeface="Lucida Sans"/>
              <a:sym typeface="Lucida Sans"/>
            </a:endParaRPr>
          </a:p>
          <a:p>
            <a:pPr indent="-342900" lvl="1" marL="9144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Uses subheadings to help players find information.</a:t>
            </a:r>
            <a:endParaRPr sz="1800">
              <a:solidFill>
                <a:srgbClr val="FFFFFF"/>
              </a:solidFill>
              <a:latin typeface="Lucida Sans"/>
              <a:ea typeface="Lucida Sans"/>
              <a:cs typeface="Lucida Sans"/>
              <a:sym typeface="Lucida Sans"/>
            </a:endParaRPr>
          </a:p>
        </p:txBody>
      </p:sp>
      <p:sp>
        <p:nvSpPr>
          <p:cNvPr id="115" name="Google Shape;115;p21"/>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The Four* C’s of Good Rules</a:t>
            </a:r>
            <a:endParaRPr sz="3600"/>
          </a:p>
        </p:txBody>
      </p:sp>
      <p:sp>
        <p:nvSpPr>
          <p:cNvPr id="121" name="Google Shape;121;p22"/>
          <p:cNvSpPr txBox="1"/>
          <p:nvPr/>
        </p:nvSpPr>
        <p:spPr>
          <a:xfrm>
            <a:off x="410225" y="1171824"/>
            <a:ext cx="8320800" cy="1949100"/>
          </a:xfrm>
          <a:prstGeom prst="rect">
            <a:avLst/>
          </a:prstGeom>
          <a:noFill/>
          <a:ln>
            <a:noFill/>
          </a:ln>
        </p:spPr>
        <p:txBody>
          <a:bodyPr anchorCtr="0" anchor="t" bIns="0" lIns="0" spcFirstLastPara="1" rIns="0" wrap="square" tIns="9525">
            <a:spAutoFit/>
          </a:bodyPr>
          <a:lstStyle/>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Clear</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Consistent</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Concise</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342900" lvl="0" marL="457200" rtl="0" algn="l">
              <a:spcBef>
                <a:spcPts val="0"/>
              </a:spcBef>
              <a:spcAft>
                <a:spcPts val="0"/>
              </a:spcAft>
              <a:buClr>
                <a:srgbClr val="FFFFFF"/>
              </a:buClr>
              <a:buSzPts val="1800"/>
              <a:buFont typeface="Lucida Sans"/>
              <a:buChar char="●"/>
            </a:pPr>
            <a:r>
              <a:rPr lang="en" sz="1800">
                <a:solidFill>
                  <a:srgbClr val="FFFFFF"/>
                </a:solidFill>
                <a:latin typeface="Lucida Sans"/>
                <a:ea typeface="Lucida Sans"/>
                <a:cs typeface="Lucida Sans"/>
                <a:sym typeface="Lucida Sans"/>
              </a:rPr>
              <a:t>Complete</a:t>
            </a:r>
            <a:endParaRPr sz="1800">
              <a:solidFill>
                <a:srgbClr val="FFFFFF"/>
              </a:solidFill>
              <a:latin typeface="Lucida Sans"/>
              <a:ea typeface="Lucida Sans"/>
              <a:cs typeface="Lucida Sans"/>
              <a:sym typeface="Lucida Sans"/>
            </a:endParaRPr>
          </a:p>
        </p:txBody>
      </p:sp>
      <p:sp>
        <p:nvSpPr>
          <p:cNvPr id="122" name="Google Shape;122;p22"/>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ctrTitle"/>
          </p:nvPr>
        </p:nvSpPr>
        <p:spPr>
          <a:xfrm>
            <a:off x="429875" y="160694"/>
            <a:ext cx="8281500" cy="563700"/>
          </a:xfrm>
          <a:prstGeom prst="rect">
            <a:avLst/>
          </a:prstGeom>
          <a:noFill/>
          <a:ln>
            <a:noFill/>
          </a:ln>
        </p:spPr>
        <p:txBody>
          <a:bodyPr anchorCtr="0" anchor="t" bIns="0" lIns="0" spcFirstLastPara="1" rIns="0" wrap="square" tIns="9525">
            <a:spAutoFit/>
          </a:bodyPr>
          <a:lstStyle/>
          <a:p>
            <a:pPr indent="0" lvl="0" marL="12700" rtl="0" algn="l">
              <a:spcBef>
                <a:spcPts val="0"/>
              </a:spcBef>
              <a:spcAft>
                <a:spcPts val="0"/>
              </a:spcAft>
              <a:buClr>
                <a:schemeClr val="dk1"/>
              </a:buClr>
              <a:buSzPts val="1100"/>
              <a:buFont typeface="Arial"/>
              <a:buNone/>
            </a:pPr>
            <a:r>
              <a:rPr lang="en" sz="3600"/>
              <a:t>The Four* C’s of Good Rules</a:t>
            </a:r>
            <a:endParaRPr sz="3600"/>
          </a:p>
        </p:txBody>
      </p:sp>
      <p:sp>
        <p:nvSpPr>
          <p:cNvPr id="128" name="Google Shape;128;p23"/>
          <p:cNvSpPr txBox="1"/>
          <p:nvPr/>
        </p:nvSpPr>
        <p:spPr>
          <a:xfrm>
            <a:off x="410225" y="1171824"/>
            <a:ext cx="8320800" cy="2226000"/>
          </a:xfrm>
          <a:prstGeom prst="rect">
            <a:avLst/>
          </a:prstGeom>
          <a:noFill/>
          <a:ln>
            <a:noFill/>
          </a:ln>
        </p:spPr>
        <p:txBody>
          <a:bodyPr anchorCtr="0" anchor="t" bIns="0" lIns="0" spcFirstLastPara="1" rIns="0" wrap="square" tIns="9525">
            <a:spAutoFit/>
          </a:bodyPr>
          <a:lstStyle/>
          <a:p>
            <a:pPr indent="-342900" lvl="0" marL="457200" rtl="0" algn="l">
              <a:spcBef>
                <a:spcPts val="0"/>
              </a:spcBef>
              <a:spcAft>
                <a:spcPts val="0"/>
              </a:spcAft>
              <a:buClr>
                <a:srgbClr val="FFFFFF"/>
              </a:buClr>
              <a:buSzPts val="1800"/>
              <a:buFont typeface="Lucida Sans"/>
              <a:buChar char="●"/>
            </a:pPr>
            <a:r>
              <a:rPr b="1" lang="en" sz="1800">
                <a:solidFill>
                  <a:srgbClr val="FFFFFF"/>
                </a:solidFill>
                <a:latin typeface="Lucida Sans"/>
                <a:ea typeface="Lucida Sans"/>
                <a:cs typeface="Lucida Sans"/>
                <a:sym typeface="Lucida Sans"/>
              </a:rPr>
              <a:t>Clear</a:t>
            </a:r>
            <a:r>
              <a:rPr lang="en" sz="1800">
                <a:solidFill>
                  <a:srgbClr val="FFFFFF"/>
                </a:solidFill>
                <a:latin typeface="Lucida Sans"/>
                <a:ea typeface="Lucida Sans"/>
                <a:cs typeface="Lucida Sans"/>
                <a:sym typeface="Lucida Sans"/>
              </a:rPr>
              <a:t>: The goals and decisions players may make, using the game’s resources, are clear.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There is a difference between may, must, can, etc.</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“Last” may mean “previous” or “final.”</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Either could mean “one or the other” or “both.”</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t/>
            </a:r>
            <a:endParaRPr sz="1800">
              <a:solidFill>
                <a:srgbClr val="FFFFFF"/>
              </a:solidFill>
              <a:latin typeface="Lucida Sans"/>
              <a:ea typeface="Lucida Sans"/>
              <a:cs typeface="Lucida Sans"/>
              <a:sym typeface="Lucida Sans"/>
            </a:endParaRPr>
          </a:p>
          <a:p>
            <a:pPr indent="0" lvl="0" marL="457200" rtl="0" algn="l">
              <a:spcBef>
                <a:spcPts val="0"/>
              </a:spcBef>
              <a:spcAft>
                <a:spcPts val="0"/>
              </a:spcAft>
              <a:buNone/>
            </a:pPr>
            <a:r>
              <a:rPr lang="en" sz="1800">
                <a:solidFill>
                  <a:srgbClr val="FFFFFF"/>
                </a:solidFill>
                <a:latin typeface="Lucida Sans"/>
                <a:ea typeface="Lucida Sans"/>
                <a:cs typeface="Lucida Sans"/>
                <a:sym typeface="Lucida Sans"/>
              </a:rPr>
              <a:t>Be sure to choose your words carefully. Life lesson.</a:t>
            </a:r>
            <a:endParaRPr sz="1800">
              <a:solidFill>
                <a:srgbClr val="FFFFFF"/>
              </a:solidFill>
              <a:latin typeface="Lucida Sans"/>
              <a:ea typeface="Lucida Sans"/>
              <a:cs typeface="Lucida Sans"/>
              <a:sym typeface="Lucida Sans"/>
            </a:endParaRPr>
          </a:p>
        </p:txBody>
      </p:sp>
      <p:sp>
        <p:nvSpPr>
          <p:cNvPr id="129" name="Google Shape;129;p23"/>
          <p:cNvSpPr/>
          <p:nvPr/>
        </p:nvSpPr>
        <p:spPr>
          <a:xfrm>
            <a:off x="7589419" y="4569375"/>
            <a:ext cx="1462800" cy="503400"/>
          </a:xfrm>
          <a:prstGeom prst="rect">
            <a:avLst/>
          </a:prstGeom>
          <a:solidFill>
            <a:srgbClr val="076CB0"/>
          </a:solidFill>
          <a:ln cap="flat" cmpd="sng" w="9525">
            <a:solidFill>
              <a:srgbClr val="076CB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Lucida Sans"/>
              <a:ea typeface="Lucida Sans"/>
              <a:cs typeface="Lucida Sans"/>
              <a:sym typeface="Lucida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